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9"/>
  </p:notesMasterIdLst>
  <p:sldIdLst>
    <p:sldId id="257" r:id="rId5"/>
    <p:sldId id="258" r:id="rId6"/>
    <p:sldId id="305" r:id="rId7"/>
    <p:sldId id="260" r:id="rId8"/>
    <p:sldId id="291" r:id="rId10"/>
    <p:sldId id="294" r:id="rId11"/>
    <p:sldId id="295" r:id="rId12"/>
    <p:sldId id="262" r:id="rId13"/>
    <p:sldId id="263" r:id="rId14"/>
    <p:sldId id="265" r:id="rId15"/>
    <p:sldId id="266" r:id="rId16"/>
    <p:sldId id="267" r:id="rId17"/>
    <p:sldId id="296" r:id="rId18"/>
    <p:sldId id="297" r:id="rId19"/>
    <p:sldId id="298" r:id="rId20"/>
    <p:sldId id="299" r:id="rId21"/>
    <p:sldId id="274" r:id="rId22"/>
    <p:sldId id="275" r:id="rId23"/>
    <p:sldId id="279" r:id="rId24"/>
    <p:sldId id="283" r:id="rId25"/>
    <p:sldId id="300" r:id="rId26"/>
    <p:sldId id="301" r:id="rId27"/>
    <p:sldId id="302" r:id="rId28"/>
    <p:sldId id="285" r:id="rId29"/>
    <p:sldId id="316" r:id="rId30"/>
    <p:sldId id="317" r:id="rId31"/>
    <p:sldId id="314" r:id="rId32"/>
    <p:sldId id="287" r:id="rId33"/>
    <p:sldId id="304" r:id="rId34"/>
    <p:sldId id="315"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8" userDrawn="1">
          <p15:clr>
            <a:srgbClr val="A4A3A4"/>
          </p15:clr>
        </p15:guide>
        <p15:guide id="2" pos="39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hb" initials="h" lastIdx="0" clrIdx="0"/>
  <p:cmAuthor id="2" name="zhu" initials="z" lastIdx="1" clrIdx="1"/>
  <p:cmAuthor id="3" name="作者" initials="作" lastIdx="0" clrIdx="2"/>
  <p:cmAuthor id="4" name="wangzhen" initials="w" lastIdx="1" clrIdx="2"/>
  <p:cmAuthor id="5" name="wxf" initials="w" lastIdx="13"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F497D"/>
    <a:srgbClr val="00CC99"/>
    <a:srgbClr val="00FFCC"/>
    <a:srgbClr val="FF00FF"/>
    <a:srgbClr val="FF9999"/>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6" d="100"/>
          <a:sy n="116" d="100"/>
        </p:scale>
        <p:origin x="462" y="108"/>
      </p:cViewPr>
      <p:guideLst>
        <p:guide orient="horz" pos="2078"/>
        <p:guide pos="392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0" Type="http://schemas.openxmlformats.org/officeDocument/2006/relationships/tags" Target="tags/tag314.xml"/><Relationship Id="rId4" Type="http://schemas.openxmlformats.org/officeDocument/2006/relationships/slideMaster" Target="slideMasters/slideMaster3.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custDataLst>
              <p:tags r:id="rId2"/>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
        <p:nvSpPr>
          <p:cNvPr id="5" name="页脚占位符 4"/>
          <p:cNvSpPr>
            <a:spLocks noGrp="1"/>
          </p:cNvSpPr>
          <p:nvPr>
            <p:ph type="ftr" sz="quarter" idx="11"/>
            <p:custDataLst>
              <p:tags r:id="rId3"/>
            </p:custDataLst>
          </p:nvPr>
        </p:nvSpPr>
        <p:spPr/>
        <p:txBody>
          <a:bodyPr/>
          <a:lstStyle/>
          <a:p>
            <a:pPr lvl="0"/>
            <a:endParaRPr>
              <a:ea typeface="宋体" panose="02010600030101010101" pitchFamily="2" charset="-122"/>
              <a:sym typeface="Calibri" panose="020F0502020204030204" charset="0"/>
            </a:endParaRPr>
          </a:p>
        </p:txBody>
      </p:sp>
      <p:sp>
        <p:nvSpPr>
          <p:cNvPr id="4" name="日期占位符 3"/>
          <p:cNvSpPr>
            <a:spLocks noGrp="1"/>
          </p:cNvSpPr>
          <p:nvPr>
            <p:ph type="dt" sz="half" idx="10"/>
            <p:custDataLst>
              <p:tags r:id="rId4"/>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3" name="副标题 2"/>
          <p:cNvSpPr>
            <a:spLocks noGrp="1"/>
          </p:cNvSpPr>
          <p:nvPr>
            <p:ph type="subTitle" idx="1"/>
            <p:custDataLst>
              <p:tags r:id="rId5"/>
            </p:custDataLst>
          </p:nvPr>
        </p:nvSpPr>
        <p:spPr>
          <a:xfrm>
            <a:off x="1524000" y="3602372"/>
            <a:ext cx="9144000" cy="165591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2235"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8235" indent="0" algn="ctr">
              <a:buNone/>
              <a:defRPr sz="1600"/>
            </a:lvl9pPr>
          </a:lstStyle>
          <a:p>
            <a:r>
              <a:rPr lang="zh-CN" altLang="en-US"/>
              <a:t>单击此处编辑母版副标题样式</a:t>
            </a:r>
            <a:endParaRPr lang="zh-CN" altLang="en-US"/>
          </a:p>
        </p:txBody>
      </p:sp>
      <p:sp>
        <p:nvSpPr>
          <p:cNvPr id="2" name="标题 1"/>
          <p:cNvSpPr>
            <a:spLocks noGrp="1"/>
          </p:cNvSpPr>
          <p:nvPr>
            <p:ph type="ctrTitle"/>
            <p:custDataLst>
              <p:tags r:id="rId6"/>
            </p:custDataLst>
          </p:nvPr>
        </p:nvSpPr>
        <p:spPr>
          <a:xfrm>
            <a:off x="1524000" y="1122467"/>
            <a:ext cx="9144000" cy="2387821"/>
          </a:xfrm>
          <a:prstGeom prst="rect">
            <a:avLst/>
          </a:prstGeom>
        </p:spPr>
        <p:txBody>
          <a:bodyPr anchor="b"/>
          <a:lstStyle>
            <a:lvl1pPr algn="ctr">
              <a:defRPr sz="600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7081" y="274904"/>
            <a:ext cx="8227457" cy="1142788"/>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57081" y="1599904"/>
            <a:ext cx="8227457" cy="452544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5" name="页脚占位符 4"/>
          <p:cNvSpPr>
            <a:spLocks noGrp="1"/>
          </p:cNvSpPr>
          <p:nvPr>
            <p:ph type="ftr" sz="quarter" idx="11"/>
            <p:custDataLst>
              <p:tags r:id="rId5"/>
            </p:custDataLst>
          </p:nvPr>
        </p:nvSpPr>
        <p:spPr/>
        <p:txBody>
          <a:bodyPr/>
          <a:lstStyle/>
          <a:p>
            <a:pPr lvl="0"/>
            <a:endParaRPr>
              <a:ea typeface="宋体" panose="02010600030101010101" pitchFamily="2" charset="-122"/>
              <a:sym typeface="Calibri" panose="020F050202020403020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896"/>
            <a:ext cx="10515600" cy="2853001"/>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888"/>
            <a:ext cx="10515600" cy="1500326"/>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2235"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5" name="页脚占位符 4"/>
          <p:cNvSpPr>
            <a:spLocks noGrp="1"/>
          </p:cNvSpPr>
          <p:nvPr>
            <p:ph type="ftr" sz="quarter" idx="11"/>
            <p:custDataLst>
              <p:tags r:id="rId5"/>
            </p:custDataLst>
          </p:nvPr>
        </p:nvSpPr>
        <p:spPr/>
        <p:txBody>
          <a:bodyPr/>
          <a:lstStyle/>
          <a:p>
            <a:pPr lvl="0"/>
            <a:endParaRPr>
              <a:ea typeface="宋体" panose="02010600030101010101" pitchFamily="2" charset="-122"/>
              <a:sym typeface="Calibri" panose="020F050202020403020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7081" y="274904"/>
            <a:ext cx="8227457" cy="1142788"/>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794"/>
            <a:ext cx="5181600" cy="43517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794"/>
            <a:ext cx="5181600" cy="43517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6" name="页脚占位符 5"/>
          <p:cNvSpPr>
            <a:spLocks noGrp="1"/>
          </p:cNvSpPr>
          <p:nvPr>
            <p:ph type="ftr" sz="quarter" idx="11"/>
            <p:custDataLst>
              <p:tags r:id="rId6"/>
            </p:custDataLst>
          </p:nvPr>
        </p:nvSpPr>
        <p:spPr/>
        <p:txBody>
          <a:bodyPr/>
          <a:lstStyle/>
          <a:p>
            <a:pPr lvl="0"/>
            <a:endParaRPr>
              <a:ea typeface="宋体" panose="02010600030101010101" pitchFamily="2" charset="-122"/>
              <a:sym typeface="Calibri" panose="020F0502020204030204" charset="0"/>
            </a:endParaRPr>
          </a:p>
        </p:txBody>
      </p:sp>
      <p:sp>
        <p:nvSpPr>
          <p:cNvPr id="7" name="灯片编号占位符 6"/>
          <p:cNvSpPr>
            <a:spLocks noGrp="1"/>
          </p:cNvSpPr>
          <p:nvPr>
            <p:ph type="sldNum" sz="quarter" idx="12"/>
            <p:custDataLst>
              <p:tags r:id="rId7"/>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58"/>
            <a:ext cx="10515600" cy="1325686"/>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1186774" y="1778603"/>
            <a:ext cx="4873574" cy="823988"/>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2235"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8235"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1186774" y="2665625"/>
            <a:ext cx="4873574" cy="352461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256938" y="1778603"/>
            <a:ext cx="4897576" cy="823988"/>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2235"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8235"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256938" y="2665625"/>
            <a:ext cx="4897576" cy="352461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8" name="页脚占位符 7"/>
          <p:cNvSpPr>
            <a:spLocks noGrp="1"/>
          </p:cNvSpPr>
          <p:nvPr>
            <p:ph type="ftr" sz="quarter" idx="11"/>
            <p:custDataLst>
              <p:tags r:id="rId8"/>
            </p:custDataLst>
          </p:nvPr>
        </p:nvSpPr>
        <p:spPr/>
        <p:txBody>
          <a:bodyPr/>
          <a:lstStyle/>
          <a:p>
            <a:pPr lvl="0"/>
            <a:endParaRPr>
              <a:ea typeface="宋体" panose="02010600030101010101" pitchFamily="2" charset="-122"/>
              <a:sym typeface="Calibri" panose="020F0502020204030204" charset="0"/>
            </a:endParaRPr>
          </a:p>
        </p:txBody>
      </p:sp>
      <p:sp>
        <p:nvSpPr>
          <p:cNvPr id="9" name="灯片编号占位符 8"/>
          <p:cNvSpPr>
            <a:spLocks noGrp="1"/>
          </p:cNvSpPr>
          <p:nvPr>
            <p:ph type="sldNum" sz="quarter" idx="12"/>
            <p:custDataLst>
              <p:tags r:id="rId9"/>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7081" y="274904"/>
            <a:ext cx="8227457" cy="1142788"/>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4" name="页脚占位符 3"/>
          <p:cNvSpPr>
            <a:spLocks noGrp="1"/>
          </p:cNvSpPr>
          <p:nvPr>
            <p:ph type="ftr" sz="quarter" idx="11"/>
            <p:custDataLst>
              <p:tags r:id="rId4"/>
            </p:custDataLst>
          </p:nvPr>
        </p:nvSpPr>
        <p:spPr/>
        <p:txBody>
          <a:bodyPr/>
          <a:lstStyle/>
          <a:p>
            <a:pPr lvl="0"/>
            <a:endParaRPr>
              <a:ea typeface="宋体" panose="02010600030101010101" pitchFamily="2" charset="-122"/>
              <a:sym typeface="Calibri" panose="020F0502020204030204" charset="0"/>
            </a:endParaRPr>
          </a:p>
        </p:txBody>
      </p:sp>
      <p:sp>
        <p:nvSpPr>
          <p:cNvPr id="5" name="灯片编号占位符 4"/>
          <p:cNvSpPr>
            <a:spLocks noGrp="1"/>
          </p:cNvSpPr>
          <p:nvPr>
            <p:ph type="sldNum" sz="quarter" idx="12"/>
            <p:custDataLst>
              <p:tags r:id="rId5"/>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3" name="页脚占位符 2"/>
          <p:cNvSpPr>
            <a:spLocks noGrp="1"/>
          </p:cNvSpPr>
          <p:nvPr>
            <p:ph type="ftr" sz="quarter" idx="11"/>
            <p:custDataLst>
              <p:tags r:id="rId3"/>
            </p:custDataLst>
          </p:nvPr>
        </p:nvSpPr>
        <p:spPr/>
        <p:txBody>
          <a:bodyPr/>
          <a:lstStyle/>
          <a:p>
            <a:pPr lvl="0"/>
            <a:endParaRPr>
              <a:ea typeface="宋体" panose="02010600030101010101" pitchFamily="2" charset="-122"/>
              <a:sym typeface="Calibri" panose="020F0502020204030204" charset="0"/>
            </a:endParaRPr>
          </a:p>
        </p:txBody>
      </p:sp>
      <p:sp>
        <p:nvSpPr>
          <p:cNvPr id="4" name="灯片编号占位符 3"/>
          <p:cNvSpPr>
            <a:spLocks noGrp="1"/>
          </p:cNvSpPr>
          <p:nvPr>
            <p:ph type="sldNum" sz="quarter" idx="12"/>
            <p:custDataLst>
              <p:tags r:id="rId4"/>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42"/>
            <a:ext cx="3932237" cy="1600349"/>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516"/>
            <a:ext cx="6172200" cy="48740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591"/>
            <a:ext cx="3932237" cy="3811941"/>
          </a:xfrm>
          <a:prstGeom prst="rect">
            <a:avLst/>
          </a:prstGeom>
        </p:spPr>
        <p:txBody>
          <a:bodyPr/>
          <a:lstStyle>
            <a:lvl1pPr marL="0" indent="0">
              <a:buNone/>
              <a:defRPr sz="1600"/>
            </a:lvl1pPr>
            <a:lvl2pPr marL="457200" indent="0">
              <a:buNone/>
              <a:defRPr sz="1400"/>
            </a:lvl2pPr>
            <a:lvl3pPr marL="914400" indent="0">
              <a:buNone/>
              <a:defRPr sz="1200"/>
            </a:lvl3pPr>
            <a:lvl4pPr marL="1372235"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6" name="页脚占位符 5"/>
          <p:cNvSpPr>
            <a:spLocks noGrp="1"/>
          </p:cNvSpPr>
          <p:nvPr>
            <p:ph type="ftr" sz="quarter" idx="11"/>
            <p:custDataLst>
              <p:tags r:id="rId6"/>
            </p:custDataLst>
          </p:nvPr>
        </p:nvSpPr>
        <p:spPr/>
        <p:txBody>
          <a:bodyPr/>
          <a:lstStyle/>
          <a:p>
            <a:pPr lvl="0"/>
            <a:endParaRPr>
              <a:ea typeface="宋体" panose="02010600030101010101" pitchFamily="2" charset="-122"/>
              <a:sym typeface="Calibri" panose="020F0502020204030204" charset="0"/>
            </a:endParaRPr>
          </a:p>
        </p:txBody>
      </p:sp>
      <p:sp>
        <p:nvSpPr>
          <p:cNvPr id="7" name="灯片编号占位符 6"/>
          <p:cNvSpPr>
            <a:spLocks noGrp="1"/>
          </p:cNvSpPr>
          <p:nvPr>
            <p:ph type="sldNum" sz="quarter" idx="12"/>
            <p:custDataLst>
              <p:tags r:id="rId7"/>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42"/>
            <a:ext cx="4165349" cy="1600349"/>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457243"/>
            <a:ext cx="6172200" cy="5404350"/>
          </a:xfrm>
          <a:prstGeom prst="rect">
            <a:avLst/>
          </a:prstGeom>
        </p:spPr>
        <p:txBody>
          <a:bodyPr/>
          <a:lstStyle>
            <a:lvl1pPr marL="0" indent="0">
              <a:buNone/>
              <a:defRPr sz="3200"/>
            </a:lvl1pPr>
            <a:lvl2pPr marL="457200" indent="0">
              <a:buNone/>
              <a:defRPr sz="2800"/>
            </a:lvl2pPr>
            <a:lvl3pPr marL="914400" indent="0">
              <a:buNone/>
              <a:defRPr sz="2400"/>
            </a:lvl3pPr>
            <a:lvl4pPr marL="1372235"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8235"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591"/>
            <a:ext cx="4165349" cy="3811941"/>
          </a:xfrm>
          <a:prstGeom prst="rect">
            <a:avLst/>
          </a:prstGeom>
        </p:spPr>
        <p:txBody>
          <a:bodyPr/>
          <a:lstStyle>
            <a:lvl1pPr marL="0" indent="0">
              <a:buNone/>
              <a:defRPr sz="2000"/>
            </a:lvl1pPr>
            <a:lvl2pPr marL="457200" indent="0">
              <a:buNone/>
              <a:defRPr sz="1800"/>
            </a:lvl2pPr>
            <a:lvl3pPr marL="914400" indent="0">
              <a:buNone/>
              <a:defRPr sz="1600"/>
            </a:lvl3pPr>
            <a:lvl4pPr marL="1372235"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8235"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6" name="页脚占位符 5"/>
          <p:cNvSpPr>
            <a:spLocks noGrp="1"/>
          </p:cNvSpPr>
          <p:nvPr>
            <p:ph type="ftr" sz="quarter" idx="11"/>
            <p:custDataLst>
              <p:tags r:id="rId6"/>
            </p:custDataLst>
          </p:nvPr>
        </p:nvSpPr>
        <p:spPr/>
        <p:txBody>
          <a:bodyPr/>
          <a:lstStyle/>
          <a:p>
            <a:pPr lvl="0"/>
            <a:endParaRPr>
              <a:ea typeface="宋体" panose="02010600030101010101" pitchFamily="2" charset="-122"/>
              <a:sym typeface="Calibri" panose="020F0502020204030204" charset="0"/>
            </a:endParaRPr>
          </a:p>
        </p:txBody>
      </p:sp>
      <p:sp>
        <p:nvSpPr>
          <p:cNvPr id="7" name="灯片编号占位符 6"/>
          <p:cNvSpPr>
            <a:spLocks noGrp="1"/>
          </p:cNvSpPr>
          <p:nvPr>
            <p:ph type="sldNum" sz="quarter" idx="12"/>
            <p:custDataLst>
              <p:tags r:id="rId7"/>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7081" y="274904"/>
            <a:ext cx="8227457" cy="1142788"/>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457081" y="1599904"/>
            <a:ext cx="8227457" cy="452544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5" name="页脚占位符 4"/>
          <p:cNvSpPr>
            <a:spLocks noGrp="1"/>
          </p:cNvSpPr>
          <p:nvPr>
            <p:ph type="ftr" sz="quarter" idx="11"/>
            <p:custDataLst>
              <p:tags r:id="rId5"/>
            </p:custDataLst>
          </p:nvPr>
        </p:nvSpPr>
        <p:spPr/>
        <p:txBody>
          <a:bodyPr/>
          <a:lstStyle/>
          <a:p>
            <a:pPr lvl="0"/>
            <a:endParaRPr>
              <a:ea typeface="宋体" panose="02010600030101010101" pitchFamily="2" charset="-122"/>
              <a:sym typeface="Calibri" panose="020F050202020403020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58"/>
            <a:ext cx="2628900" cy="581237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58"/>
            <a:ext cx="7734300" cy="581237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5" name="页脚占位符 4"/>
          <p:cNvSpPr>
            <a:spLocks noGrp="1"/>
          </p:cNvSpPr>
          <p:nvPr>
            <p:ph type="ftr" sz="quarter" idx="11"/>
            <p:custDataLst>
              <p:tags r:id="rId5"/>
            </p:custDataLst>
          </p:nvPr>
        </p:nvSpPr>
        <p:spPr/>
        <p:txBody>
          <a:bodyPr/>
          <a:lstStyle/>
          <a:p>
            <a:pPr lvl="0"/>
            <a:endParaRPr>
              <a:ea typeface="宋体" panose="02010600030101010101" pitchFamily="2" charset="-122"/>
              <a:sym typeface="Calibri" panose="020F050202020403020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灯片编号占位符 6"/>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fld>
            <a:endParaRPr lang="zh-CN" altLang="en-US"/>
          </a:p>
        </p:txBody>
      </p:sp>
      <p:sp>
        <p:nvSpPr>
          <p:cNvPr id="10" name="页脚占位符 5"/>
          <p:cNvSpPr>
            <a:spLocks noGrp="1"/>
          </p:cNvSpPr>
          <p:nvPr>
            <p:ph type="ftr" sz="quarter" idx="11"/>
            <p:custDataLst>
              <p:tags r:id="rId4"/>
            </p:custDataLst>
          </p:nvPr>
        </p:nvSpPr>
        <p:spPr/>
        <p:txBody>
          <a:bodyPr/>
          <a:lstStyle/>
          <a:p>
            <a:endParaRPr lang="zh-CN" altLang="en-US"/>
          </a:p>
        </p:txBody>
      </p:sp>
      <p:sp>
        <p:nvSpPr>
          <p:cNvPr id="9"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8" name="节编号 3"/>
          <p:cNvSpPr>
            <a:spLocks noGrp="1"/>
          </p:cNvSpPr>
          <p:nvPr>
            <p:ph type="body" sz="quarter" idx="13" hasCustomPrompt="1"/>
            <p:custDataLst>
              <p:tags r:id="rId6"/>
            </p:custDataLst>
          </p:nvPr>
        </p:nvSpPr>
        <p:spPr>
          <a:xfrm>
            <a:off x="2903855" y="1968500"/>
            <a:ext cx="6384290" cy="1007745"/>
          </a:xfrm>
        </p:spPr>
        <p:txBody>
          <a:bodyPr wrap="none" anchor="b" anchorCtr="0">
            <a:noAutofit/>
          </a:bodyPr>
          <a:lstStyle>
            <a:lvl1pPr marL="0" indent="0" algn="ctr">
              <a:buNone/>
              <a:defRPr sz="6000" b="1">
                <a:solidFill>
                  <a:schemeClr val="accent1"/>
                </a:solidFill>
              </a:defRPr>
            </a:lvl1pPr>
          </a:lstStyle>
          <a:p>
            <a:pPr lvl="0"/>
            <a:r>
              <a:rPr lang="zh-CN" altLang="en-US" dirty="0"/>
              <a:t>节编号</a:t>
            </a:r>
            <a:endParaRPr lang="zh-CN" altLang="en-US" dirty="0"/>
          </a:p>
        </p:txBody>
      </p:sp>
      <p:sp>
        <p:nvSpPr>
          <p:cNvPr id="7" name="标题 6"/>
          <p:cNvSpPr>
            <a:spLocks noGrp="1"/>
          </p:cNvSpPr>
          <p:nvPr>
            <p:ph type="title" hasCustomPrompt="1"/>
            <p:custDataLst>
              <p:tags r:id="rId7"/>
            </p:custDataLst>
          </p:nvPr>
        </p:nvSpPr>
        <p:spPr>
          <a:xfrm>
            <a:off x="2906395" y="3159125"/>
            <a:ext cx="6384290" cy="1051560"/>
          </a:xfrm>
        </p:spPr>
        <p:txBody>
          <a:bodyPr wrap="square" anchor="t" anchorCtr="0">
            <a:normAutofit/>
          </a:bodyPr>
          <a:lstStyle>
            <a:lvl1pPr algn="ctr">
              <a:defRPr sz="5400">
                <a:solidFill>
                  <a:schemeClr val="tx1"/>
                </a:solidFill>
              </a:defRPr>
            </a:lvl1pPr>
          </a:lstStyle>
          <a:p>
            <a:r>
              <a:rPr lang="zh-CN" altLang="en-US" dirty="0"/>
              <a:t>单击编辑母版标题</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日期占位符 1"/>
          <p:cNvSpPr>
            <a:spLocks noGrp="1"/>
          </p:cNvSpPr>
          <p:nvPr>
            <p:ph type="dt" sz="half" idx="2"/>
            <p:custDataLst>
              <p:tags r:id="rId13"/>
            </p:custDataLst>
          </p:nvPr>
        </p:nvSpPr>
        <p:spPr>
          <a:xfrm>
            <a:off x="609441" y="6356761"/>
            <a:ext cx="2845647" cy="365057"/>
          </a:xfrm>
          <a:prstGeom prst="rect">
            <a:avLst/>
          </a:prstGeom>
          <a:noFill/>
          <a:ln w="9525">
            <a:noFill/>
          </a:ln>
        </p:spPr>
        <p:txBody>
          <a:bodyPr vert="horz" wrap="square" anchor="t" anchorCtr="0"/>
          <a:lstStyle>
            <a:lvl1pPr>
              <a:buFont typeface="Arial" panose="020B0604020202020204" pitchFamily="34" charset="0"/>
              <a:defRPr sz="1800">
                <a:latin typeface="Calibri" panose="020F0502020204030204" charset="0"/>
              </a:defRPr>
            </a:lvl1pPr>
          </a:lstStyle>
          <a:p>
            <a:pPr lvl="0"/>
            <a:fld id="{BB962C8B-B14F-4D97-AF65-F5344CB8AC3E}" type="datetime1">
              <a:rPr lang="zh-CN" altLang="en-US" dirty="0">
                <a:ea typeface="宋体" panose="02010600030101010101" pitchFamily="2" charset="-122"/>
                <a:sym typeface="Calibri" panose="020F0502020204030204" charset="0"/>
              </a:rPr>
            </a:fld>
            <a:endParaRPr lang="zh-CN" altLang="en-US" dirty="0">
              <a:ea typeface="宋体" panose="02010600030101010101" pitchFamily="2" charset="-122"/>
              <a:sym typeface="Calibri" panose="020F0502020204030204" charset="0"/>
            </a:endParaRPr>
          </a:p>
        </p:txBody>
      </p:sp>
      <p:sp>
        <p:nvSpPr>
          <p:cNvPr id="1027" name="页脚占位符 2"/>
          <p:cNvSpPr>
            <a:spLocks noGrp="1"/>
          </p:cNvSpPr>
          <p:nvPr>
            <p:ph type="ftr" sz="quarter" idx="3"/>
            <p:custDataLst>
              <p:tags r:id="rId14"/>
            </p:custDataLst>
          </p:nvPr>
        </p:nvSpPr>
        <p:spPr>
          <a:xfrm>
            <a:off x="4166103" y="6356761"/>
            <a:ext cx="3859795" cy="365057"/>
          </a:xfrm>
          <a:prstGeom prst="rect">
            <a:avLst/>
          </a:prstGeom>
          <a:noFill/>
          <a:ln w="9525">
            <a:noFill/>
          </a:ln>
        </p:spPr>
        <p:txBody>
          <a:bodyPr vert="horz" wrap="square" anchor="t" anchorCtr="0"/>
          <a:lstStyle>
            <a:lvl1pPr>
              <a:buFont typeface="Arial" panose="020B0604020202020204" pitchFamily="34" charset="0"/>
              <a:defRPr sz="1800">
                <a:latin typeface="Calibri" panose="020F0502020204030204" charset="0"/>
              </a:defRPr>
            </a:lvl1pPr>
          </a:lstStyle>
          <a:p>
            <a:pPr lvl="0"/>
            <a:endParaRPr>
              <a:ea typeface="宋体" panose="02010600030101010101" pitchFamily="2" charset="-122"/>
              <a:sym typeface="Calibri" panose="020F0502020204030204" charset="0"/>
            </a:endParaRPr>
          </a:p>
        </p:txBody>
      </p:sp>
      <p:sp>
        <p:nvSpPr>
          <p:cNvPr id="1028" name="灯片编号占位符 3"/>
          <p:cNvSpPr>
            <a:spLocks noGrp="1"/>
          </p:cNvSpPr>
          <p:nvPr>
            <p:ph type="sldNum" sz="quarter" idx="4"/>
            <p:custDataLst>
              <p:tags r:id="rId15"/>
            </p:custDataLst>
          </p:nvPr>
        </p:nvSpPr>
        <p:spPr>
          <a:xfrm>
            <a:off x="8736913" y="6356761"/>
            <a:ext cx="2845646" cy="365057"/>
          </a:xfrm>
          <a:prstGeom prst="rect">
            <a:avLst/>
          </a:prstGeom>
          <a:noFill/>
          <a:ln w="9525">
            <a:noFill/>
          </a:ln>
        </p:spPr>
        <p:txBody>
          <a:bodyPr vert="horz" wrap="square" anchor="t" anchorCtr="0"/>
          <a:lstStyle>
            <a:lvl1pPr>
              <a:buFont typeface="Arial" panose="020B0604020202020204" pitchFamily="34" charset="0"/>
              <a:defRPr sz="1800"/>
            </a:lvl1pPr>
          </a:lstStyle>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1087755" lvl="0" indent="-1087755" algn="ctr" defTabSz="0" eaLnBrk="0" fontAlgn="base" latinLnBrk="0" hangingPunct="0">
        <a:lnSpc>
          <a:spcPct val="100000"/>
        </a:lnSpc>
        <a:spcBef>
          <a:spcPct val="0"/>
        </a:spcBef>
        <a:spcAft>
          <a:spcPct val="0"/>
        </a:spcAft>
        <a:buNone/>
        <a:defRPr sz="5200" kern="1200">
          <a:solidFill>
            <a:schemeClr val="tx1"/>
          </a:solidFill>
          <a:latin typeface="+mj-lt"/>
          <a:ea typeface="+mj-ea"/>
          <a:cs typeface="+mj-cs"/>
          <a:sym typeface="Calibri" panose="020F0502020204030204" charset="0"/>
        </a:defRPr>
      </a:lvl1pPr>
    </p:titleStyle>
    <p:bodyStyle>
      <a:lvl1pPr marL="408305" lvl="0" indent="-408305" algn="l" defTabSz="1087755" eaLnBrk="0" fontAlgn="base" latinLnBrk="0" hangingPunct="0">
        <a:lnSpc>
          <a:spcPct val="100000"/>
        </a:lnSpc>
        <a:spcBef>
          <a:spcPct val="20000"/>
        </a:spcBef>
        <a:spcAft>
          <a:spcPct val="0"/>
        </a:spcAft>
        <a:buFont typeface="Arial" panose="020B0604020202020204" pitchFamily="34" charset="0"/>
        <a:buChar char="•"/>
        <a:defRPr sz="3800" kern="1200">
          <a:solidFill>
            <a:schemeClr val="tx1"/>
          </a:solidFill>
          <a:latin typeface="+mn-lt"/>
          <a:ea typeface="+mn-ea"/>
          <a:cs typeface="+mn-cs"/>
          <a:sym typeface="Calibri" panose="020F0502020204030204" charset="0"/>
        </a:defRPr>
      </a:lvl1pPr>
      <a:lvl2pPr marL="884555" lvl="1" indent="-338455" algn="l" defTabSz="1087755" eaLnBrk="0" fontAlgn="base" latinLnBrk="0" hangingPunct="0">
        <a:lnSpc>
          <a:spcPct val="100000"/>
        </a:lnSpc>
        <a:spcBef>
          <a:spcPct val="20000"/>
        </a:spcBef>
        <a:spcAft>
          <a:spcPct val="0"/>
        </a:spcAft>
        <a:buFont typeface="Arial" panose="020B0604020202020204" pitchFamily="34" charset="0"/>
        <a:buChar char="–"/>
        <a:defRPr sz="33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360805" lvl="2" indent="-271780" algn="l" defTabSz="1087755" eaLnBrk="0" fontAlgn="base" latinLnBrk="0" hangingPunct="0">
        <a:lnSpc>
          <a:spcPct val="100000"/>
        </a:lnSpc>
        <a:spcBef>
          <a:spcPct val="20000"/>
        </a:spcBef>
        <a:spcAft>
          <a:spcPct val="0"/>
        </a:spcAft>
        <a:buFont typeface="Arial" panose="020B0604020202020204" pitchFamily="34" charset="0"/>
        <a:buChar char="•"/>
        <a:defRPr sz="29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904365" lvl="3" indent="-269875"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449195" lvl="4" indent="-27178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5pPr>
      <a:lvl6pPr marL="2513965" lvl="5" indent="-22860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6pPr>
      <a:lvl7pPr marL="2971165" lvl="6" indent="-22860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7pPr>
      <a:lvl8pPr marL="3428365" lvl="7" indent="-22860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8pPr>
      <a:lvl9pPr marL="3885565" lvl="8" indent="-22860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9pPr>
    </p:bodyStyle>
    <p:otherStyle>
      <a:lvl1pPr marL="0" lvl="0" indent="0" algn="l" defTabSz="1087755" eaLnBrk="1" fontAlgn="base" latinLnBrk="0" hangingPunct="1">
        <a:lnSpc>
          <a:spcPct val="100000"/>
        </a:lnSpc>
        <a:spcBef>
          <a:spcPct val="0"/>
        </a:spcBef>
        <a:spcAft>
          <a:spcPct val="0"/>
        </a:spcAft>
        <a:buFont typeface="Arial" panose="020B0604020202020204" pitchFamily="34" charset="0"/>
        <a:buNone/>
        <a:defRPr sz="2100" b="0" i="0" kern="1200" baseline="0">
          <a:solidFill>
            <a:schemeClr val="tx1"/>
          </a:solidFill>
          <a:latin typeface="+mn-lt"/>
          <a:ea typeface="+mn-ea"/>
          <a:cs typeface="+mn-cs"/>
        </a:defRPr>
      </a:lvl1pPr>
      <a:lvl2pPr marL="542925" lvl="1" indent="-85725"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2pPr>
      <a:lvl3pPr marL="1087755" lvl="2" indent="-173355"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3pPr>
      <a:lvl4pPr marL="1631950" lvl="3" indent="-26035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4pPr>
      <a:lvl5pPr marL="2176145" lvl="4"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5pPr>
      <a:lvl6pPr marL="2285365" lvl="5"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6pPr>
      <a:lvl7pPr marL="2742565" lvl="6"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7pPr>
      <a:lvl8pPr marL="3199765" lvl="7"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8pPr>
      <a:lvl9pPr marL="3656965" lvl="8"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7"/>
    </p:custData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image" Target="../media/image2.jpeg"/><Relationship Id="rId2" Type="http://schemas.openxmlformats.org/officeDocument/2006/relationships/tags" Target="../tags/tag136.xml"/><Relationship Id="rId10" Type="http://schemas.openxmlformats.org/officeDocument/2006/relationships/slideLayout" Target="../slideLayouts/slideLayout12.xml"/><Relationship Id="rId1" Type="http://schemas.openxmlformats.org/officeDocument/2006/relationships/tags" Target="../tags/tag135.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29.xml"/><Relationship Id="rId4" Type="http://schemas.openxmlformats.org/officeDocument/2006/relationships/image" Target="../media/image8.png"/><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33.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40.xml"/><Relationship Id="rId3" Type="http://schemas.openxmlformats.org/officeDocument/2006/relationships/image" Target="../media/image11.jpeg"/><Relationship Id="rId2" Type="http://schemas.openxmlformats.org/officeDocument/2006/relationships/tags" Target="../tags/tag239.xml"/><Relationship Id="rId1" Type="http://schemas.openxmlformats.org/officeDocument/2006/relationships/tags" Target="../tags/tag238.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25.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2" Type="http://schemas.openxmlformats.org/officeDocument/2006/relationships/notesSlide" Target="../notesSlides/notesSlide4.xml"/><Relationship Id="rId11" Type="http://schemas.openxmlformats.org/officeDocument/2006/relationships/slideLayout" Target="../slideLayouts/slideLayout12.xml"/><Relationship Id="rId10" Type="http://schemas.openxmlformats.org/officeDocument/2006/relationships/tags" Target="../tags/tag284.xml"/><Relationship Id="rId1" Type="http://schemas.openxmlformats.org/officeDocument/2006/relationships/tags" Target="../tags/tag275.xml"/></Relationships>
</file>

<file path=ppt/slides/_rels/slide26.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3" Type="http://schemas.openxmlformats.org/officeDocument/2006/relationships/notesSlide" Target="../notesSlides/notesSlide5.xml"/><Relationship Id="rId12" Type="http://schemas.openxmlformats.org/officeDocument/2006/relationships/slideLayout" Target="../slideLayouts/slideLayout12.xml"/><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tags" Target="../tags/tag285.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image" Target="../media/image2.jpeg"/><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0" Type="http://schemas.openxmlformats.org/officeDocument/2006/relationships/slideLayout" Target="../slideLayouts/slideLayout12.xml"/><Relationship Id="rId1" Type="http://schemas.openxmlformats.org/officeDocument/2006/relationships/tags" Target="../tags/tag306.xml"/></Relationships>
</file>

<file path=ppt/slides/_rels/slide4.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1" Type="http://schemas.openxmlformats.org/officeDocument/2006/relationships/notesSlide" Target="../notesSlides/notesSlide1.xml"/><Relationship Id="rId10" Type="http://schemas.openxmlformats.org/officeDocument/2006/relationships/slideLayout" Target="../slideLayouts/slideLayout1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image" Target="../media/image3.jpeg"/><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slideLayout" Target="../slideLayouts/slideLayout12.xml"/><Relationship Id="rId10" Type="http://schemas.openxmlformats.org/officeDocument/2006/relationships/tags" Target="../tags/tag174.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jpeg"/><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1" Type="http://schemas.openxmlformats.org/officeDocument/2006/relationships/slideLayout" Target="../slideLayouts/slideLayout12.xml"/><Relationship Id="rId10" Type="http://schemas.openxmlformats.org/officeDocument/2006/relationships/tags" Target="../tags/tag18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image" Target="../media/image6.png"/><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0" Type="http://schemas.openxmlformats.org/officeDocument/2006/relationships/slideLayout" Target="../slideLayouts/slideLayout1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3" Type="http://schemas.openxmlformats.org/officeDocument/2006/relationships/slideLayout" Target="../slideLayouts/slideLayout12.xml"/><Relationship Id="rId12" Type="http://schemas.openxmlformats.org/officeDocument/2006/relationships/tags" Target="../tags/tag198.xml"/><Relationship Id="rId11" Type="http://schemas.openxmlformats.org/officeDocument/2006/relationships/image" Target="../media/image7.png"/><Relationship Id="rId10" Type="http://schemas.openxmlformats.org/officeDocument/2006/relationships/tags" Target="../tags/tag19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8"/>
          <p:cNvSpPr/>
          <p:nvPr>
            <p:custDataLst>
              <p:tags r:id="rId1"/>
            </p:custDataLst>
          </p:nvPr>
        </p:nvSpPr>
        <p:spPr>
          <a:xfrm>
            <a:off x="1" y="-68897"/>
            <a:ext cx="12192000" cy="6856412"/>
          </a:xfrm>
          <a:prstGeom prst="rect">
            <a:avLst/>
          </a:prstGeom>
          <a:solidFill>
            <a:schemeClr val="bg1"/>
          </a:solidFill>
          <a:ln w="9525">
            <a:noFill/>
          </a:ln>
        </p:spPr>
        <p:txBody>
          <a:bodyPr anchor="ctr" anchorCtr="0"/>
          <a:lstStyle/>
          <a:p>
            <a:pPr algn="ctr"/>
            <a:endParaRPr sz="2100">
              <a:solidFill>
                <a:srgbClr val="FFFFFF"/>
              </a:solidFill>
              <a:latin typeface="Calibri" panose="020F0502020204030204" charset="0"/>
              <a:ea typeface="宋体" panose="02010600030101010101" pitchFamily="2" charset="-122"/>
              <a:sym typeface="Calibri" panose="020F0502020204030204" charset="0"/>
            </a:endParaRPr>
          </a:p>
        </p:txBody>
      </p:sp>
      <p:pic>
        <p:nvPicPr>
          <p:cNvPr id="5123" name="Picture 4" descr="C:\Documents and Settings\Administrator\桌面\PPT配图\公司宣传PPT图片\240490-1306030Q53886.jpg"/>
          <p:cNvPicPr>
            <a:picLocks noChangeAspect="1"/>
          </p:cNvPicPr>
          <p:nvPr>
            <p:custDataLst>
              <p:tags r:id="rId2"/>
            </p:custDataLst>
          </p:nvPr>
        </p:nvPicPr>
        <p:blipFill>
          <a:blip r:embed="rId3"/>
          <a:stretch>
            <a:fillRect/>
          </a:stretch>
        </p:blipFill>
        <p:spPr>
          <a:xfrm>
            <a:off x="-184150" y="904240"/>
            <a:ext cx="4739640" cy="5184775"/>
          </a:xfrm>
          <a:prstGeom prst="rect">
            <a:avLst/>
          </a:prstGeom>
          <a:noFill/>
          <a:ln w="9525">
            <a:noFill/>
          </a:ln>
        </p:spPr>
      </p:pic>
      <p:sp>
        <p:nvSpPr>
          <p:cNvPr id="5124" name="矩形 19"/>
          <p:cNvSpPr/>
          <p:nvPr>
            <p:custDataLst>
              <p:tags r:id="rId4"/>
            </p:custDataLst>
          </p:nvPr>
        </p:nvSpPr>
        <p:spPr>
          <a:xfrm>
            <a:off x="-117474" y="6149340"/>
            <a:ext cx="12592050" cy="709613"/>
          </a:xfrm>
          <a:custGeom>
            <a:avLst/>
            <a:gdLst>
              <a:gd name="txL" fmla="*/ 0 w 12601575"/>
              <a:gd name="txT" fmla="*/ 0 h 708882"/>
              <a:gd name="txR" fmla="*/ 12601575 w 12601575"/>
              <a:gd name="txB" fmla="*/ 708882 h 708882"/>
            </a:gdLst>
            <a:ahLst/>
            <a:cxnLst>
              <a:cxn ang="0">
                <a:pos x="0" y="338553"/>
              </a:cxn>
              <a:cxn ang="0">
                <a:pos x="1199841" y="431319"/>
              </a:cxn>
              <a:cxn ang="0">
                <a:pos x="2312945" y="490343"/>
              </a:cxn>
              <a:cxn ang="0">
                <a:pos x="4871640" y="460830"/>
              </a:cxn>
              <a:cxn ang="0">
                <a:pos x="10928664" y="3400"/>
              </a:cxn>
              <a:cxn ang="0">
                <a:pos x="12550887" y="72952"/>
              </a:cxn>
              <a:cxn ang="0">
                <a:pos x="12247313" y="720670"/>
              </a:cxn>
              <a:cxn ang="0">
                <a:pos x="101186" y="720670"/>
              </a:cxn>
              <a:cxn ang="0">
                <a:pos x="0" y="338553"/>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5125" name="TextBox 28"/>
          <p:cNvSpPr/>
          <p:nvPr>
            <p:custDataLst>
              <p:tags r:id="rId5"/>
            </p:custDataLst>
          </p:nvPr>
        </p:nvSpPr>
        <p:spPr>
          <a:xfrm>
            <a:off x="5570856" y="4050983"/>
            <a:ext cx="6405880" cy="706755"/>
          </a:xfrm>
          <a:prstGeom prst="rect">
            <a:avLst/>
          </a:prstGeom>
          <a:noFill/>
          <a:ln w="9525">
            <a:noFill/>
          </a:ln>
        </p:spPr>
        <p:txBody>
          <a:bodyPr wrap="none" anchor="t" anchorCtr="0">
            <a:spAutoFit/>
          </a:bodyPr>
          <a:lstStyle/>
          <a:p>
            <a:pPr algn="r"/>
            <a:r>
              <a:rPr lang="en-US" altLang="zh-CN" sz="2000" b="1" dirty="0">
                <a:solidFill>
                  <a:schemeClr val="tx1"/>
                </a:solidFill>
                <a:latin typeface="Arial" panose="020B0604020202020204" pitchFamily="34" charset="0"/>
                <a:ea typeface="楷体_GB2312" charset="-122"/>
                <a:cs typeface="Arial" panose="020B0604020202020204" pitchFamily="34" charset="0"/>
                <a:sym typeface="楷体_GB2312" charset="-122"/>
              </a:rPr>
              <a:t>R</a:t>
            </a:r>
            <a:r>
              <a:rPr lang="en-US" altLang="zh-CN" sz="2000" b="1" dirty="0">
                <a:solidFill>
                  <a:schemeClr val="tx1"/>
                </a:solidFill>
                <a:latin typeface="Arial" panose="020B0604020202020204" pitchFamily="34" charset="0"/>
                <a:ea typeface="楷体_GB2312" charset="-122"/>
                <a:cs typeface="Arial" panose="020B0604020202020204" pitchFamily="34" charset="0"/>
                <a:sym typeface="楷体_GB2312" charset="-122"/>
              </a:rPr>
              <a:t>uijun Li</a:t>
            </a:r>
            <a:endParaRPr lang="en-US" altLang="zh-CN" sz="2000" b="1" dirty="0">
              <a:solidFill>
                <a:schemeClr val="tx1"/>
              </a:solidFill>
              <a:latin typeface="Arial" panose="020B0604020202020204" pitchFamily="34" charset="0"/>
              <a:ea typeface="楷体_GB2312" charset="-122"/>
              <a:cs typeface="Arial" panose="020B0604020202020204" pitchFamily="34" charset="0"/>
              <a:sym typeface="楷体_GB2312" charset="-122"/>
            </a:endParaRPr>
          </a:p>
          <a:p>
            <a:pPr algn="r"/>
            <a:r>
              <a:rPr lang="en-US" altLang="zh-CN" sz="2000" b="1" dirty="0">
                <a:solidFill>
                  <a:schemeClr val="tx1"/>
                </a:solidFill>
                <a:latin typeface="Arial" panose="020B0604020202020204" pitchFamily="34" charset="0"/>
                <a:ea typeface="楷体_GB2312" charset="-122"/>
                <a:cs typeface="Arial" panose="020B0604020202020204" pitchFamily="34" charset="0"/>
                <a:sym typeface="楷体_GB2312" charset="-122"/>
              </a:rPr>
              <a:t>Chinese Academy of Natural Resources Economics</a:t>
            </a:r>
            <a:endParaRPr lang="zh-CN" altLang="en-US" sz="2000" b="1" dirty="0">
              <a:solidFill>
                <a:schemeClr val="tx1"/>
              </a:solidFill>
              <a:latin typeface="Arial" panose="020B0604020202020204" pitchFamily="34" charset="0"/>
              <a:ea typeface="楷体_GB2312" charset="-122"/>
              <a:cs typeface="Arial" panose="020B0604020202020204" pitchFamily="34" charset="0"/>
              <a:sym typeface="楷体_GB2312" charset="-122"/>
            </a:endParaRPr>
          </a:p>
        </p:txBody>
      </p:sp>
      <p:sp>
        <p:nvSpPr>
          <p:cNvPr id="5126" name="TextBox 30"/>
          <p:cNvSpPr/>
          <p:nvPr>
            <p:custDataLst>
              <p:tags r:id="rId6"/>
            </p:custDataLst>
          </p:nvPr>
        </p:nvSpPr>
        <p:spPr>
          <a:xfrm>
            <a:off x="9340216" y="4895215"/>
            <a:ext cx="2636520" cy="398780"/>
          </a:xfrm>
          <a:prstGeom prst="rect">
            <a:avLst/>
          </a:prstGeom>
          <a:noFill/>
          <a:ln w="9525">
            <a:noFill/>
          </a:ln>
        </p:spPr>
        <p:txBody>
          <a:bodyPr wrap="none" anchor="t" anchorCtr="0">
            <a:spAutoFit/>
          </a:bodyPr>
          <a:lstStyle/>
          <a:p>
            <a:pPr algn="r"/>
            <a:r>
              <a:rPr lang="en-US" altLang="zh-CN" sz="2000" b="1" dirty="0" smtClean="0">
                <a:latin typeface="Arial" panose="020B0604020202020204" pitchFamily="34" charset="0"/>
                <a:ea typeface="楷体_GB2312" charset="-122"/>
                <a:cs typeface="Arial" panose="020B0604020202020204" pitchFamily="34" charset="0"/>
                <a:sym typeface="楷体_GB2312" charset="-122"/>
              </a:rPr>
              <a:t>15.05.2026    </a:t>
            </a:r>
            <a:r>
              <a:rPr lang="en-US" altLang="zh-CN" sz="2000" b="1" dirty="0" smtClean="0">
                <a:solidFill>
                  <a:schemeClr val="tx1"/>
                </a:solidFill>
                <a:latin typeface="Arial" panose="020B0604020202020204" pitchFamily="34" charset="0"/>
                <a:ea typeface="楷体_GB2312" charset="-122"/>
                <a:cs typeface="Arial" panose="020B0604020202020204" pitchFamily="34" charset="0"/>
                <a:sym typeface="楷体_GB2312" charset="-122"/>
              </a:rPr>
              <a:t>Xiamen</a:t>
            </a:r>
            <a:endParaRPr lang="en-US" altLang="zh-CN" sz="2000" b="1" dirty="0" smtClean="0">
              <a:solidFill>
                <a:schemeClr val="tx1"/>
              </a:solidFill>
              <a:latin typeface="Arial" panose="020B0604020202020204" pitchFamily="34" charset="0"/>
              <a:ea typeface="楷体_GB2312" charset="-122"/>
              <a:cs typeface="Arial" panose="020B0604020202020204" pitchFamily="34" charset="0"/>
              <a:sym typeface="楷体_GB2312" charset="-122"/>
            </a:endParaRPr>
          </a:p>
        </p:txBody>
      </p:sp>
      <p:sp>
        <p:nvSpPr>
          <p:cNvPr id="5127" name="TextBox 21"/>
          <p:cNvSpPr/>
          <p:nvPr>
            <p:custDataLst>
              <p:tags r:id="rId7"/>
            </p:custDataLst>
          </p:nvPr>
        </p:nvSpPr>
        <p:spPr>
          <a:xfrm>
            <a:off x="6167438" y="2459990"/>
            <a:ext cx="1960880" cy="521970"/>
          </a:xfrm>
          <a:prstGeom prst="rect">
            <a:avLst/>
          </a:prstGeom>
          <a:noFill/>
          <a:ln w="9525">
            <a:noFill/>
          </a:ln>
        </p:spPr>
        <p:txBody>
          <a:bodyPr wrap="none" anchor="t" anchorCtr="0">
            <a:spAutoFit/>
          </a:bodyPr>
          <a:lstStyle/>
          <a:p>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我们的使命</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128" name="矩形 1"/>
          <p:cNvSpPr/>
          <p:nvPr>
            <p:custDataLst>
              <p:tags r:id="rId8"/>
            </p:custDataLst>
          </p:nvPr>
        </p:nvSpPr>
        <p:spPr>
          <a:xfrm>
            <a:off x="3764280" y="287020"/>
            <a:ext cx="8344535" cy="3745865"/>
          </a:xfrm>
          <a:prstGeom prst="rect">
            <a:avLst/>
          </a:prstGeom>
          <a:noFill/>
          <a:ln w="9525">
            <a:noFill/>
          </a:ln>
        </p:spPr>
        <p:txBody>
          <a:bodyPr wrap="square" anchor="t" anchorCtr="0">
            <a:spAutoFit/>
          </a:bodyPr>
          <a:lstStyle/>
          <a:p>
            <a:pPr algn="ctr" eaLnBrk="0" hangingPunct="0">
              <a:lnSpc>
                <a:spcPct val="110000"/>
              </a:lnSpc>
              <a:buClrTx/>
              <a:buSzTx/>
            </a:pPr>
            <a:r>
              <a:rPr lang="en-US" altLang="zh-CN" sz="3600" b="1" dirty="0">
                <a:solidFill>
                  <a:srgbClr val="288F20"/>
                </a:solidFill>
                <a:latin typeface="Arial" panose="020B0604020202020204" pitchFamily="34" charset="0"/>
                <a:ea typeface="黑体" panose="02010609060101010101" pitchFamily="1" charset="-122"/>
                <a:cs typeface="Arial" panose="020B0604020202020204" pitchFamily="34" charset="0"/>
                <a:sym typeface="楷体_GB2312" charset="-122"/>
              </a:rPr>
              <a:t>Current Status of Global Rare Earth Resources Development and Utilization &amp; Reflections on the High-Quality Development of China's Rare Earth Resources During the 15th Five-Year Plan Period</a:t>
            </a:r>
            <a:endParaRPr lang="en-US" altLang="zh-CN" sz="3600" b="1" dirty="0">
              <a:solidFill>
                <a:srgbClr val="288F20"/>
              </a:solidFill>
              <a:latin typeface="Arial" panose="020B0604020202020204" pitchFamily="34" charset="0"/>
              <a:ea typeface="黑体" panose="02010609060101010101" pitchFamily="1" charset="-122"/>
              <a:cs typeface="Arial" panose="020B0604020202020204" pitchFamily="34" charset="0"/>
              <a:sym typeface="楷体_GB2312" charset="-122"/>
            </a:endParaRPr>
          </a:p>
        </p:txBody>
      </p:sp>
    </p:spTree>
    <p:custDataLst>
      <p:tags r:id="rId9"/>
    </p:custDataLst>
  </p:cSld>
  <p:clrMapOvr>
    <a:masterClrMapping/>
  </p:clrMapOvr>
  <p:transition advTm="2000">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 name="矩形 19"/>
          <p:cNvSpPr/>
          <p:nvPr>
            <p:custDataLst>
              <p:tags r:id="rId1"/>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标题 1"/>
          <p:cNvSpPr>
            <a:spLocks noGrp="1"/>
          </p:cNvSpPr>
          <p:nvPr>
            <p:ph type="title"/>
            <p:custDataLst>
              <p:tags r:id="rId2"/>
            </p:custDataLst>
          </p:nvPr>
        </p:nvSpPr>
        <p:spPr>
          <a:xfrm>
            <a:off x="1257935" y="2635885"/>
            <a:ext cx="9840595" cy="1585595"/>
          </a:xfrm>
        </p:spPr>
        <p:txBody>
          <a:bodyPr/>
          <a:lstStyle/>
          <a:p>
            <a:r>
              <a:rPr lang="en-US" altLang="zh-CN" sz="4000" dirty="0" smtClean="0">
                <a:latin typeface="Arial" panose="020B0604020202020204" pitchFamily="34" charset="0"/>
                <a:cs typeface="Arial" panose="020B0604020202020204" pitchFamily="34" charset="0"/>
                <a:sym typeface="+mn-ea"/>
              </a:rPr>
              <a:t>2. Development Policies for Rare Earth and Other Critical Minerals in the US and Europe</a:t>
            </a:r>
            <a:endParaRPr lang="zh-CN" altLang="en-US" sz="4000" dirty="0">
              <a:solidFill>
                <a:schemeClr val="tx1"/>
              </a:solidFill>
            </a:endParaRPr>
          </a:p>
        </p:txBody>
      </p:sp>
      <p:sp>
        <p:nvSpPr>
          <p:cNvPr id="8221" name="矩形 19"/>
          <p:cNvSpPr/>
          <p:nvPr>
            <p:custDataLst>
              <p:tags r:id="rId3"/>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6" name="矩形 35"/>
          <p:cNvSpPr/>
          <p:nvPr>
            <p:custDataLst>
              <p:tags r:id="rId3"/>
            </p:custDataLst>
          </p:nvPr>
        </p:nvSpPr>
        <p:spPr>
          <a:xfrm>
            <a:off x="147" y="411"/>
            <a:ext cx="4911772" cy="6857589"/>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custDataLst>
              <p:tags r:id="rId4"/>
            </p:custDataLst>
          </p:nvPr>
        </p:nvSpPr>
        <p:spPr>
          <a:xfrm>
            <a:off x="447040" y="2929890"/>
            <a:ext cx="4187825" cy="3157220"/>
          </a:xfrm>
          <a:prstGeom prst="rect">
            <a:avLst/>
          </a:prstGeom>
          <a:noFill/>
        </p:spPr>
        <p:txBody>
          <a:bodyPr wrap="square" lIns="0" tIns="0" rIns="0" bIns="0" rtlCol="0" anchor="t" anchorCtr="0">
            <a:normAutofit/>
          </a:bodyPr>
          <a:lstStyle/>
          <a:p>
            <a:pPr algn="l">
              <a:lnSpc>
                <a:spcPct val="120000"/>
              </a:lnSpc>
              <a:spcBef>
                <a:spcPct val="0"/>
              </a:spcBef>
              <a:spcAft>
                <a:spcPct val="0"/>
              </a:spcAft>
            </a:pPr>
            <a:r>
              <a:rPr lang="en-US" altLang="zh-CN" sz="1800" dirty="0">
                <a:ln>
                  <a:noFill/>
                  <a:prstDash val="sysDot"/>
                </a:ln>
                <a:solidFill>
                  <a:schemeClr val="accent3"/>
                </a:solidFill>
                <a:latin typeface="Arial" panose="020B0604020202020204" pitchFamily="34" charset="0"/>
                <a:cs typeface="Arial" panose="020B0604020202020204" pitchFamily="34" charset="0"/>
                <a:sym typeface="+mn-ea"/>
              </a:rPr>
              <a:t>The strategy aims to reduce U.S. dependence on critical minerals by optimizing legislation, evaluating critical materials and technologies, providing financial subsidies, and fostering international cooperation to achieve diversified and secure supply.</a:t>
            </a:r>
            <a:endParaRPr lang="en-US" altLang="zh-CN" sz="1800" dirty="0">
              <a:ln>
                <a:noFill/>
                <a:prstDash val="sysDot"/>
              </a:ln>
              <a:solidFill>
                <a:schemeClr val="accent3"/>
              </a:solidFill>
              <a:latin typeface="Arial" panose="020B0604020202020204" pitchFamily="34" charset="0"/>
              <a:cs typeface="Arial" panose="020B0604020202020204" pitchFamily="34" charset="0"/>
              <a:sym typeface="+mn-ea"/>
            </a:endParaRPr>
          </a:p>
        </p:txBody>
      </p:sp>
      <p:sp>
        <p:nvSpPr>
          <p:cNvPr id="38" name="矩形 37"/>
          <p:cNvSpPr/>
          <p:nvPr>
            <p:custDataLst>
              <p:tags r:id="rId5"/>
            </p:custDataLst>
          </p:nvPr>
        </p:nvSpPr>
        <p:spPr>
          <a:xfrm>
            <a:off x="446405" y="1570355"/>
            <a:ext cx="4188460" cy="1224915"/>
          </a:xfrm>
          <a:prstGeom prst="rect">
            <a:avLst/>
          </a:prstGeom>
          <a:noFill/>
        </p:spPr>
        <p:txBody>
          <a:bodyPr wrap="square" lIns="0" tIns="0" rIns="0" bIns="0" rtlCol="0" anchor="b" anchorCtr="0">
            <a:normAutofit fontScale="80000"/>
          </a:bodyPr>
          <a:lstStyle/>
          <a:p>
            <a:pPr>
              <a:spcBef>
                <a:spcPct val="0"/>
              </a:spcBef>
              <a:spcAft>
                <a:spcPct val="0"/>
              </a:spcAft>
            </a:pPr>
            <a:r>
              <a:rPr lang="en-US" altLang="zh-CN" sz="2800" b="1" i="1">
                <a:solidFill>
                  <a:schemeClr val="tx1"/>
                </a:solidFill>
                <a:latin typeface="Arial" panose="020B0604020202020204" pitchFamily="34" charset="0"/>
                <a:cs typeface="Arial" panose="020B0604020202020204" pitchFamily="34" charset="0"/>
                <a:sym typeface="+mn-ea"/>
              </a:rPr>
              <a:t>Federal Strategy to Ensure Secure and Reliable Supplies of Critical Minerals (2019)</a:t>
            </a:r>
            <a:endParaRPr lang="en-US" altLang="zh-CN" sz="2800" b="1" i="1">
              <a:solidFill>
                <a:schemeClr val="tx1"/>
              </a:solidFill>
              <a:latin typeface="Arial" panose="020B0604020202020204" pitchFamily="34" charset="0"/>
              <a:cs typeface="Arial" panose="020B0604020202020204" pitchFamily="34" charset="0"/>
              <a:sym typeface="+mn-ea"/>
            </a:endParaRPr>
          </a:p>
        </p:txBody>
      </p:sp>
      <p:sp>
        <p:nvSpPr>
          <p:cNvPr id="8217" name="矩形 1"/>
          <p:cNvSpPr/>
          <p:nvPr>
            <p:custDataLst>
              <p:tags r:id="rId6"/>
            </p:custDataLst>
          </p:nvPr>
        </p:nvSpPr>
        <p:spPr>
          <a:xfrm>
            <a:off x="5724525" y="217805"/>
            <a:ext cx="3982720" cy="827405"/>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r>
              <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rPr>
              <a:t>U.S. Critical Minerals Strategy</a:t>
            </a:r>
            <a:endPar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endParaRPr>
          </a:p>
        </p:txBody>
      </p:sp>
      <p:graphicFrame>
        <p:nvGraphicFramePr>
          <p:cNvPr id="2" name="表格 1"/>
          <p:cNvGraphicFramePr/>
          <p:nvPr/>
        </p:nvGraphicFramePr>
        <p:xfrm>
          <a:off x="5235575" y="953770"/>
          <a:ext cx="6739255" cy="5624830"/>
        </p:xfrm>
        <a:graphic>
          <a:graphicData uri="http://schemas.openxmlformats.org/drawingml/2006/table">
            <a:tbl>
              <a:tblPr/>
              <a:tblGrid>
                <a:gridCol w="6739255"/>
              </a:tblGrid>
              <a:tr h="362104">
                <a:tc>
                  <a:txBody>
                    <a:bodyPr/>
                    <a:lstStyle/>
                    <a:p>
                      <a:pPr marL="0" indent="0" algn="ctr">
                        <a:lnSpc>
                          <a:spcPts val="1120"/>
                        </a:lnSpc>
                        <a:spcBef>
                          <a:spcPct val="0"/>
                        </a:spcBef>
                        <a:spcAft>
                          <a:spcPct val="0"/>
                        </a:spcAft>
                      </a:pPr>
                      <a:r>
                        <a:rPr lang="en-US" altLang="zh-CN" sz="1100">
                          <a:latin typeface="Arial" panose="020B0604020202020204" pitchFamily="34" charset="0"/>
                          <a:ea typeface="国标黑体" panose="02000500000000000000" charset="-122"/>
                          <a:cs typeface="Arial" panose="020B0604020202020204" pitchFamily="34" charset="0"/>
                        </a:rPr>
                        <a:t>Box 2-1: Six Key Tasks of the Federal Strategy to Ensure Secure and Reliable Supplies of Critical Minerals</a:t>
                      </a:r>
                      <a:endParaRPr lang="en-US" altLang="zh-CN" sz="1100">
                        <a:latin typeface="Arial" panose="020B0604020202020204" pitchFamily="34" charset="0"/>
                        <a:ea typeface="国标黑体" panose="02000500000000000000"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lstStyle/>
                    <a:p>
                      <a:pPr marL="0" indent="0">
                        <a:lnSpc>
                          <a:spcPts val="1120"/>
                        </a:lnSpc>
                        <a:spcBef>
                          <a:spcPct val="0"/>
                        </a:spcBef>
                        <a:spcAft>
                          <a:spcPct val="0"/>
                        </a:spcAft>
                      </a:pPr>
                      <a:r>
                        <a:rPr lang="en-US" altLang="zh-CN" sz="1100" b="1" dirty="0">
                          <a:latin typeface="Arial" panose="020B0604020202020204" pitchFamily="34" charset="0"/>
                          <a:ea typeface="宋体" panose="02010600030101010101" pitchFamily="2" charset="-122"/>
                        </a:rPr>
                        <a:t>1. Advance transformational R&amp;D and deployment for critical minerals supply chain</a:t>
                      </a:r>
                      <a:endParaRPr lang="en-US" altLang="zh-CN" sz="1100" b="1"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b="0" dirty="0">
                          <a:latin typeface="Arial" panose="020B0604020202020204" pitchFamily="34" charset="0"/>
                          <a:ea typeface="宋体" panose="02010600030101010101" pitchFamily="2" charset="-122"/>
                        </a:rPr>
                        <a:t>Develop an R&amp;D strategy to enhance technological capabilities across the critical minerals supply chain</a:t>
                      </a:r>
                      <a:endParaRPr lang="en-US" altLang="zh-CN" sz="1100" b="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b="0" dirty="0">
                          <a:latin typeface="Arial" panose="020B0604020202020204" pitchFamily="34" charset="0"/>
                          <a:ea typeface="宋体" panose="02010600030101010101" pitchFamily="2" charset="-122"/>
                        </a:rPr>
                        <a:t>Increase private-sector investment in innovation and improve federally funded science and technology transfer</a:t>
                      </a:r>
                      <a:endParaRPr lang="en-US" altLang="zh-CN" sz="1100" b="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b="0" dirty="0">
                          <a:latin typeface="Arial" panose="020B0604020202020204" pitchFamily="34" charset="0"/>
                          <a:ea typeface="宋体" panose="02010600030101010101" pitchFamily="2" charset="-122"/>
                        </a:rPr>
                        <a:t>Coordinate diversification of resource sources, improve utilization efficiency, and encourage substitution and recycling of critical minerals</a:t>
                      </a:r>
                      <a:endParaRPr lang="en-US" altLang="zh-CN" sz="1100" b="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b="0" dirty="0">
                          <a:latin typeface="Arial" panose="020B0604020202020204" pitchFamily="34" charset="0"/>
                          <a:ea typeface="宋体" panose="02010600030101010101" pitchFamily="2" charset="-122"/>
                        </a:rPr>
                        <a:t>Expand secondary and unconventional sources of critical minerals</a:t>
                      </a:r>
                      <a:endParaRPr lang="en-US" altLang="zh-CN" sz="1100" b="0" dirty="0">
                        <a:latin typeface="Arial" panose="020B0604020202020204" pitchFamily="34" charset="0"/>
                        <a:ea typeface="宋体" panose="02010600030101010101" pitchFamily="2" charset="-122"/>
                      </a:endParaRPr>
                    </a:p>
                    <a:p>
                      <a:pPr>
                        <a:lnSpc>
                          <a:spcPts val="1120"/>
                        </a:lnSpc>
                        <a:spcBef>
                          <a:spcPct val="0"/>
                        </a:spcBef>
                        <a:spcAft>
                          <a:spcPct val="0"/>
                        </a:spcAft>
                        <a:buFont typeface="Arial" panose="020B0604020202020204" pitchFamily="34" charset="0"/>
                      </a:pPr>
                      <a:r>
                        <a:rPr lang="en-US" altLang="zh-CN" sz="1100" b="1" dirty="0">
                          <a:latin typeface="Arial" panose="020B0604020202020204" pitchFamily="34" charset="0"/>
                          <a:ea typeface="宋体" panose="02010600030101010101" pitchFamily="2" charset="-122"/>
                        </a:rPr>
                        <a:t>2. Strengthen the critical minerals supply chain and defense industrial base</a:t>
                      </a:r>
                      <a:endParaRPr lang="en-US" altLang="zh-CN" sz="1100" b="1"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Enhance and optimize U.S. downstream material production capacity and supply chain resilience</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Reinforce the National Defense Stockpile’s ability to respond rapidly to emergency and unanticipated military and essential civilian needs during wartime or other national emergencies</a:t>
                      </a:r>
                      <a:endParaRPr lang="en-US" altLang="zh-CN" sz="1100" dirty="0">
                        <a:latin typeface="Arial" panose="020B0604020202020204" pitchFamily="34" charset="0"/>
                        <a:ea typeface="宋体" panose="02010600030101010101" pitchFamily="2" charset="-122"/>
                      </a:endParaRPr>
                    </a:p>
                    <a:p>
                      <a:pPr marL="0" indent="0">
                        <a:lnSpc>
                          <a:spcPts val="1120"/>
                        </a:lnSpc>
                        <a:spcBef>
                          <a:spcPct val="0"/>
                        </a:spcBef>
                        <a:spcAft>
                          <a:spcPct val="0"/>
                        </a:spcAft>
                      </a:pPr>
                      <a:r>
                        <a:rPr lang="en-US" altLang="zh-CN" sz="1100" b="1" dirty="0">
                          <a:latin typeface="Arial" panose="020B0604020202020204" pitchFamily="34" charset="0"/>
                          <a:ea typeface="宋体" panose="02010600030101010101" pitchFamily="2" charset="-122"/>
                        </a:rPr>
                        <a:t>3. Strengthen international trade and cooperation</a:t>
                      </a:r>
                      <a:endParaRPr lang="en-US" altLang="zh-CN" sz="1100" b="1"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Enhance international exchanges with partner countries</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Expand trade and investment with international partners to securely access critical minerals</a:t>
                      </a:r>
                      <a:endParaRPr lang="en-US" altLang="zh-CN" sz="1100" dirty="0">
                        <a:latin typeface="Arial" panose="020B0604020202020204" pitchFamily="34" charset="0"/>
                        <a:ea typeface="宋体" panose="02010600030101010101" pitchFamily="2" charset="-122"/>
                      </a:endParaRPr>
                    </a:p>
                    <a:p>
                      <a:pPr marL="0" indent="0">
                        <a:lnSpc>
                          <a:spcPts val="1120"/>
                        </a:lnSpc>
                        <a:spcBef>
                          <a:spcPct val="0"/>
                        </a:spcBef>
                        <a:spcAft>
                          <a:spcPct val="0"/>
                        </a:spcAft>
                      </a:pPr>
                      <a:r>
                        <a:rPr lang="en-US" altLang="zh-CN" sz="1100" b="1" dirty="0">
                          <a:latin typeface="Arial" panose="020B0604020202020204" pitchFamily="34" charset="0"/>
                          <a:ea typeface="宋体" panose="02010600030101010101" pitchFamily="2" charset="-122"/>
                        </a:rPr>
                        <a:t>4. Improve domestic critical mineral resource research</a:t>
                      </a:r>
                      <a:endParaRPr lang="en-US" altLang="zh-CN" sz="1100" b="1"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Develop indicators for critical mineral supply and consumption</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Conduct critical mineral resource assessments and encourage secondary resource utilization</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Improve geophysical, geological, topographic, and bathymetric mapping of coastal and maritime territories</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Enhance the utilization efficiency of geophysical, geological, topographic, and bathymetric data</a:t>
                      </a:r>
                      <a:endParaRPr lang="en-US" altLang="zh-CN" sz="1100" dirty="0">
                        <a:latin typeface="Arial" panose="020B0604020202020204" pitchFamily="34" charset="0"/>
                        <a:ea typeface="宋体" panose="02010600030101010101" pitchFamily="2" charset="-122"/>
                      </a:endParaRPr>
                    </a:p>
                    <a:p>
                      <a:pPr marL="0" indent="0">
                        <a:lnSpc>
                          <a:spcPts val="1120"/>
                        </a:lnSpc>
                        <a:spcBef>
                          <a:spcPct val="0"/>
                        </a:spcBef>
                        <a:spcAft>
                          <a:spcPct val="0"/>
                        </a:spcAft>
                      </a:pPr>
                      <a:r>
                        <a:rPr lang="en-US" altLang="zh-CN" sz="1100" b="1" dirty="0">
                          <a:latin typeface="Arial" panose="020B0604020202020204" pitchFamily="34" charset="0"/>
                          <a:ea typeface="宋体" panose="02010600030101010101" pitchFamily="2" charset="-122"/>
                        </a:rPr>
                        <a:t>5. Optimize access to critical mineral resources and approval timelines</a:t>
                      </a:r>
                      <a:endParaRPr lang="en-US" altLang="zh-CN" sz="1100" b="1"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Revise land use planning procedures to improve access to critical mineral resources</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Review legal provisions that restrict critical mineral exploration and development</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Assess the impact of federal land management plans and existing infrastructure on mineral exploration and development</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Implement optimized critical mineral regulations to ensure trackable progress and predictable timelines</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Evaluate relevant regulations to simplify and improve the mineral development permit application process</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Review regulations to expedite the review of high-priority mineral projects</a:t>
                      </a:r>
                      <a:endParaRPr lang="en-US" altLang="zh-CN" sz="1100" dirty="0">
                        <a:latin typeface="Arial" panose="020B0604020202020204" pitchFamily="34" charset="0"/>
                        <a:ea typeface="宋体" panose="02010600030101010101" pitchFamily="2" charset="-122"/>
                      </a:endParaRPr>
                    </a:p>
                    <a:p>
                      <a:pPr marL="0" indent="0">
                        <a:lnSpc>
                          <a:spcPts val="1120"/>
                        </a:lnSpc>
                        <a:spcBef>
                          <a:spcPct val="0"/>
                        </a:spcBef>
                        <a:spcAft>
                          <a:spcPct val="0"/>
                        </a:spcAft>
                      </a:pPr>
                      <a:r>
                        <a:rPr lang="en-US" altLang="zh-CN" sz="1100" b="1" dirty="0">
                          <a:latin typeface="Arial" panose="020B0604020202020204" pitchFamily="34" charset="0"/>
                          <a:ea typeface="宋体" panose="02010600030101010101" pitchFamily="2" charset="-122"/>
                        </a:rPr>
                        <a:t>6. Increase the workforce in related fields</a:t>
                      </a:r>
                      <a:endParaRPr lang="en-US" altLang="zh-CN" sz="1100" b="1"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Strengthen education and training in mining engineering, geology, and fields related to critical mineral extraction and manufacturing</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Promote interdisciplinary collaboration among materials science, computer science, and related disciplines to enhance talent attraction</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Implement personnel and management reforms and develop talent programs appropriately tilted toward critical mineral exploration and development</a:t>
                      </a:r>
                      <a:endParaRPr lang="en-US" altLang="zh-CN" sz="1100" dirty="0">
                        <a:latin typeface="Arial" panose="020B0604020202020204" pitchFamily="34" charset="0"/>
                        <a:ea typeface="宋体" panose="02010600030101010101" pitchFamily="2" charset="-122"/>
                      </a:endParaRPr>
                    </a:p>
                    <a:p>
                      <a:pPr marL="171450" indent="-171450">
                        <a:lnSpc>
                          <a:spcPts val="1120"/>
                        </a:lnSpc>
                        <a:spcBef>
                          <a:spcPct val="0"/>
                        </a:spcBef>
                        <a:spcAft>
                          <a:spcPct val="0"/>
                        </a:spcAft>
                        <a:buFont typeface="Arial" panose="020B0604020202020204" pitchFamily="34" charset="0"/>
                        <a:buChar char="•"/>
                      </a:pPr>
                      <a:r>
                        <a:rPr lang="en-US" altLang="zh-CN" sz="1100" dirty="0">
                          <a:latin typeface="Arial" panose="020B0604020202020204" pitchFamily="34" charset="0"/>
                          <a:ea typeface="宋体" panose="02010600030101010101" pitchFamily="2" charset="-122"/>
                        </a:rPr>
                        <a:t>Foster continuous engagement with critical mineral stakeholders and the public</a:t>
                      </a:r>
                      <a:endParaRPr lang="en-US" altLang="zh-CN" sz="1100" dirty="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17" name="矩形 1"/>
          <p:cNvSpPr/>
          <p:nvPr>
            <p:custDataLst>
              <p:tags r:id="rId3"/>
            </p:custDataLst>
          </p:nvPr>
        </p:nvSpPr>
        <p:spPr>
          <a:xfrm>
            <a:off x="3561715" y="541655"/>
            <a:ext cx="5614670" cy="827405"/>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buClrTx/>
              <a:buSzTx/>
              <a:buFontTx/>
            </a:pPr>
            <a:r>
              <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rPr>
              <a:t>Progress in Implementing the U.S. Critical Minerals Strategy</a:t>
            </a:r>
            <a:endPar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620395" y="1755140"/>
            <a:ext cx="4051300" cy="4086860"/>
          </a:xfrm>
          <a:prstGeom prst="rect">
            <a:avLst/>
          </a:prstGeom>
        </p:spPr>
        <p:txBody>
          <a:bodyPr wrap="square">
            <a:noAutofit/>
          </a:bodyPr>
          <a:lstStyle/>
          <a:p>
            <a:pPr marL="0" indent="0" defTabSz="266700">
              <a:lnSpc>
                <a:spcPct val="90000"/>
              </a:lnSpc>
              <a:spcBef>
                <a:spcPct val="0"/>
              </a:spcBef>
              <a:spcAft>
                <a:spcPct val="0"/>
              </a:spcAft>
            </a:pPr>
            <a:r>
              <a:rPr lang="en-US" altLang="zh-CN" sz="1600" dirty="0">
                <a:latin typeface="Arial" panose="020B0604020202020204" pitchFamily="34" charset="0"/>
                <a:ea typeface="宋体" panose="02010600030101010101" pitchFamily="2" charset="-122"/>
                <a:cs typeface="Arial" panose="020B0604020202020204" pitchFamily="34" charset="0"/>
              </a:rPr>
              <a:t>The U.S. Critical Minerals Strategy is being implemented through measures such as strengthening domestic mineral resource development, improving recycling and recovery rates, establishing international partnerships, and enhancing the resilience of critical mineral </a:t>
            </a:r>
            <a:r>
              <a:rPr lang="en-US" altLang="zh-CN" sz="1600" dirty="0">
                <a:solidFill>
                  <a:srgbClr val="FF0000"/>
                </a:solidFill>
                <a:latin typeface="Arial" panose="020B0604020202020204" pitchFamily="34" charset="0"/>
                <a:ea typeface="宋体" panose="02010600030101010101" pitchFamily="2" charset="-122"/>
                <a:cs typeface="Arial" panose="020B0604020202020204" pitchFamily="34" charset="0"/>
              </a:rPr>
              <a:t>supply chains</a:t>
            </a:r>
            <a:r>
              <a:rPr lang="en-US" altLang="zh-CN" sz="1600" dirty="0">
                <a:latin typeface="Arial" panose="020B0604020202020204" pitchFamily="34" charset="0"/>
                <a:ea typeface="宋体" panose="02010600030101010101" pitchFamily="2" charset="-122"/>
                <a:cs typeface="Arial" panose="020B0604020202020204" pitchFamily="34" charset="0"/>
              </a:rPr>
              <a:t>. To date, the U.S. government has taken a number of actions, </a:t>
            </a:r>
            <a:r>
              <a:rPr lang="en-US" altLang="zh-CN" sz="1600" dirty="0">
                <a:solidFill>
                  <a:srgbClr val="FF0000"/>
                </a:solidFill>
                <a:latin typeface="Arial" panose="020B0604020202020204" pitchFamily="34" charset="0"/>
                <a:ea typeface="宋体" panose="02010600030101010101" pitchFamily="2" charset="-122"/>
                <a:cs typeface="Arial" panose="020B0604020202020204" pitchFamily="34" charset="0"/>
              </a:rPr>
              <a:t>including investing in critical mineral exploration and mining projects, advancing relevant legislation and policy support, and building closer cooperation with allied nations. </a:t>
            </a:r>
            <a:r>
              <a:rPr lang="en-US" altLang="zh-CN" sz="1600" dirty="0">
                <a:latin typeface="Arial" panose="020B0604020202020204" pitchFamily="34" charset="0"/>
                <a:ea typeface="宋体" panose="02010600030101010101" pitchFamily="2" charset="-122"/>
                <a:cs typeface="Arial" panose="020B0604020202020204" pitchFamily="34" charset="0"/>
              </a:rPr>
              <a:t>These efforts are helping to reduce dependence on single sources, mitigate supply chain risks, and ensure a sustained supply of critical minerals to support U.S. economic development and national security.</a:t>
            </a:r>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p:sp>
        <p:nvSpPr>
          <p:cNvPr id="6" name="文本框 5"/>
          <p:cNvSpPr txBox="1"/>
          <p:nvPr/>
        </p:nvSpPr>
        <p:spPr>
          <a:xfrm rot="10800000" flipV="1">
            <a:off x="4689475" y="1118235"/>
            <a:ext cx="6783705" cy="234315"/>
          </a:xfrm>
          <a:prstGeom prst="rect">
            <a:avLst/>
          </a:prstGeom>
        </p:spPr>
        <p:txBody>
          <a:bodyPr>
            <a:noAutofit/>
          </a:bodyPr>
          <a:lstStyle/>
          <a:p>
            <a:pPr marL="0" indent="304800" algn="ctr" defTabSz="266700">
              <a:spcBef>
                <a:spcPts val="60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U.S. Critical Mineral Supply Chain Transformation Work Deployment</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7" name="表格 6"/>
          <p:cNvGraphicFramePr/>
          <p:nvPr/>
        </p:nvGraphicFramePr>
        <p:xfrm>
          <a:off x="5170805" y="1417320"/>
          <a:ext cx="6111240" cy="4191000"/>
        </p:xfrm>
        <a:graphic>
          <a:graphicData uri="http://schemas.openxmlformats.org/drawingml/2006/table">
            <a:tbl>
              <a:tblPr/>
              <a:tblGrid>
                <a:gridCol w="981075"/>
                <a:gridCol w="2094230"/>
                <a:gridCol w="3035935"/>
              </a:tblGrid>
              <a:tr h="167640">
                <a:tc>
                  <a:txBody>
                    <a:bodyPr/>
                    <a:lstStyle/>
                    <a:p>
                      <a:pPr marL="0" indent="0" algn="l">
                        <a:spcBef>
                          <a:spcPct val="0"/>
                        </a:spcBef>
                        <a:spcAft>
                          <a:spcPct val="0"/>
                        </a:spcAft>
                      </a:pPr>
                      <a:r>
                        <a:rPr lang="en-US" altLang="zh-CN" sz="1100">
                          <a:latin typeface="Arial" panose="020B0604020202020204" pitchFamily="34" charset="0"/>
                          <a:ea typeface="黑体" panose="02010609060101010101" pitchFamily="1" charset="-122"/>
                        </a:rPr>
                        <a:t>Department</a:t>
                      </a:r>
                      <a:endParaRPr lang="en-US" altLang="zh-CN" sz="1100">
                        <a:latin typeface="Arial" panose="020B0604020202020204" pitchFamily="34" charset="0"/>
                        <a:ea typeface="黑体" panose="02010609060101010101" pitchFamily="1"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Event</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Purpose</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5280">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DOE</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Approved a $700 million loan to the Loan Programs Office (LPO)</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To invest in domestic lithium carbonate resource development for EV batteries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67640">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USGS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Solicited comments on the FY2023 government funding proposal</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To allocate $5 million for mine waste surveys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70560">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NREL</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Established a partnership</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To invest $3.5 million in advancing renewable energy research and new technology development on public lands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38200">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USGS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Partnered with state geological surveys and mineral resource agencies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To conduct critical mineral mapping surveys with investments: New Mexico ($3.4M), Utah ($6.6M), Alabama ($1M), Alaska ($5.8M), Montana ($1.9M), Minnesota ($2M), Arizona ($3.1M)</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DOE</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Allocated funding through the Bipartisan Infrastructure Law</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To provide $30 million for extracting and separating rare earth elements and other critical minerals from coal, coal waste, and coal byproducts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67640">
                <a:tc rowSpan="3">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DoD</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Awarded $94.1 million to a company</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To establish domestic rare earth permanent magnet manufacturing capability</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5280">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Awarded $20.6 million to a project in Minnesota</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For nickel exploration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67640">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Allocated $90 million</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To support the restart of a lithium mine in North Carolina</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5280">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Federal Commission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Proposed a 4% to 8% royalty on hardrock mining on federal lands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To generate funding to increase domestic supply of materials needed for the EV industry, such as lithium, cobalt, and nickel</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5280">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DoD</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Awarded $12.7 million to a Virginia-based company</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To increase titanium powder production for the defense supply chain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 name="文本框 2"/>
          <p:cNvSpPr txBox="1"/>
          <p:nvPr/>
        </p:nvSpPr>
        <p:spPr>
          <a:xfrm>
            <a:off x="861695" y="1638935"/>
            <a:ext cx="9888220" cy="5132070"/>
          </a:xfrm>
          <a:prstGeom prst="rect">
            <a:avLst/>
          </a:prstGeom>
        </p:spPr>
        <p:txBody>
          <a:bodyPr wrap="square">
            <a:noAutofit/>
          </a:bodyPr>
          <a:lstStyle/>
          <a:p>
            <a:pPr marL="0" indent="0">
              <a:lnSpc>
                <a:spcPct val="100000"/>
              </a:lnSpc>
              <a:spcBef>
                <a:spcPct val="0"/>
              </a:spcBef>
              <a:spcAft>
                <a:spcPts val="600"/>
              </a:spcAft>
              <a:buAutoNum type="arabicPeriod"/>
            </a:pPr>
            <a:r>
              <a:rPr lang="en-US" altLang="zh-CN" sz="1600" b="1" i="0" dirty="0">
                <a:latin typeface="Arial" panose="020B0604020202020204" pitchFamily="34" charset="0"/>
                <a:cs typeface="Arial" panose="020B0604020202020204" pitchFamily="34" charset="0"/>
              </a:rPr>
              <a:t> Changes in Strategic Planning Implementation: </a:t>
            </a:r>
            <a:r>
              <a:rPr lang="en-US" altLang="zh-CN" sz="1600" b="0" i="0" dirty="0">
                <a:latin typeface="Arial" panose="020B0604020202020204" pitchFamily="34" charset="0"/>
                <a:cs typeface="Arial" panose="020B0604020202020204" pitchFamily="34" charset="0"/>
              </a:rPr>
              <a:t>U.S. attention to critical minerals has shifted from individual minerals to a full-industry-system approach. Greater emphasis is placed on the impact of key technologies and materials on national security, leading to the adoption of a whole-supply-chain risk management methodology. Strategic assessment has evolved from static, qualitative evaluation to dynamic assessment, aimed at enhancing the ability to respond to supply chain disruptions. At the same time, the U.S. is vigorously promoting the “desinicization” of critical mineral supplies to reduce dependence on China.​</a:t>
            </a:r>
            <a:endParaRPr lang="en-US" altLang="zh-CN" sz="1600" b="0" i="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AutoNum type="arabicPeriod"/>
            </a:pPr>
            <a:r>
              <a:rPr lang="en-US" altLang="zh-CN" sz="1600" b="1" i="0" dirty="0">
                <a:latin typeface="Arial" panose="020B0604020202020204" pitchFamily="34" charset="0"/>
                <a:cs typeface="Arial" panose="020B0604020202020204" pitchFamily="34" charset="0"/>
              </a:rPr>
              <a:t> Key Priorities in Strategic Planning Implementation:</a:t>
            </a:r>
            <a:r>
              <a:rPr lang="en-US" altLang="zh-CN" sz="1600" b="0" i="0" dirty="0">
                <a:latin typeface="Arial" panose="020B0604020202020204" pitchFamily="34" charset="0"/>
                <a:cs typeface="Arial" panose="020B0604020202020204" pitchFamily="34" charset="0"/>
              </a:rPr>
              <a:t> The U.S. is focusing on strengthening domestic mineral resource development, advancing proposed amendments to mining laws, leveraging the Infrastructure Investment and Jobs Act, and proposing fiscal measures. Internationally, it is actively reinforcing cooperation with allies, including critical mineral investment partnerships with Canada and Australia, as well as technical cooperation with resource-rich countries such as the Philippines and Mongolia.​</a:t>
            </a:r>
            <a:endParaRPr lang="en-US" altLang="zh-CN" sz="1600" b="0" i="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AutoNum type="arabicPeriod"/>
            </a:pPr>
            <a:r>
              <a:rPr lang="en-US" altLang="zh-CN" sz="1600" b="1" i="0" dirty="0">
                <a:latin typeface="Arial" panose="020B0604020202020204" pitchFamily="34" charset="0"/>
                <a:cs typeface="Arial" panose="020B0604020202020204" pitchFamily="34" charset="0"/>
              </a:rPr>
              <a:t> Effectiveness of Strategic Planning Implementation:</a:t>
            </a:r>
            <a:r>
              <a:rPr lang="en-US" altLang="zh-CN" sz="1600" b="0" i="0" dirty="0">
                <a:latin typeface="Arial" panose="020B0604020202020204" pitchFamily="34" charset="0"/>
                <a:cs typeface="Arial" panose="020B0604020202020204" pitchFamily="34" charset="0"/>
              </a:rPr>
              <a:t> Through a series of measures, the U.S. has enhanced its domestic production capacity for critical minerals, promoted the reshoring of manufacturing, consolidated its global technological and industrial advantages, and partially achieved “supply chain de-risking” from China. Additionally, by strengthening international cooperation and diversifying import channels, the U.S. has reduced its dependence on China for critical minerals.</a:t>
            </a:r>
            <a:endParaRPr lang="en-US" altLang="zh-CN" sz="1600" b="0" i="0" dirty="0">
              <a:latin typeface="Arial" panose="020B0604020202020204" pitchFamily="34" charset="0"/>
              <a:cs typeface="Arial" panose="020B0604020202020204" pitchFamily="34" charset="0"/>
            </a:endParaRPr>
          </a:p>
        </p:txBody>
      </p:sp>
      <p:sp>
        <p:nvSpPr>
          <p:cNvPr id="7" name="矩形 1"/>
          <p:cNvSpPr/>
          <p:nvPr>
            <p:custDataLst>
              <p:tags r:id="rId3"/>
            </p:custDataLst>
          </p:nvPr>
        </p:nvSpPr>
        <p:spPr>
          <a:xfrm>
            <a:off x="4771549" y="577710"/>
            <a:ext cx="1949433" cy="827088"/>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buClrTx/>
              <a:buSzTx/>
              <a:buFontTx/>
            </a:pPr>
            <a:r>
              <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rPr>
              <a:t>Evaluation of the Implementation of the U.S. Critical Minerals Strategy</a:t>
            </a:r>
            <a:endPar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6" name="矩形 35"/>
          <p:cNvSpPr/>
          <p:nvPr>
            <p:custDataLst>
              <p:tags r:id="rId3"/>
            </p:custDataLst>
          </p:nvPr>
        </p:nvSpPr>
        <p:spPr>
          <a:xfrm>
            <a:off x="0" y="635"/>
            <a:ext cx="4733925" cy="6857365"/>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custDataLst>
              <p:tags r:id="rId4"/>
            </p:custDataLst>
          </p:nvPr>
        </p:nvSpPr>
        <p:spPr>
          <a:xfrm>
            <a:off x="290195" y="2213610"/>
            <a:ext cx="4187825" cy="3873500"/>
          </a:xfrm>
          <a:prstGeom prst="rect">
            <a:avLst/>
          </a:prstGeom>
          <a:noFill/>
        </p:spPr>
        <p:txBody>
          <a:bodyPr wrap="square" lIns="0" tIns="0" rIns="0" bIns="0" rtlCol="0" anchor="t" anchorCtr="0"/>
          <a:lstStyle/>
          <a:p>
            <a:pPr algn="l">
              <a:lnSpc>
                <a:spcPct val="90000"/>
              </a:lnSpc>
              <a:spcBef>
                <a:spcPct val="0"/>
              </a:spcBef>
              <a:spcAft>
                <a:spcPct val="0"/>
              </a:spcAft>
            </a:pPr>
            <a:r>
              <a:rPr lang="en-US" altLang="zh-CN" sz="1400" dirty="0">
                <a:ln>
                  <a:noFill/>
                  <a:prstDash val="sysDot"/>
                </a:ln>
                <a:solidFill>
                  <a:schemeClr val="accent3"/>
                </a:solidFill>
                <a:latin typeface="Arial" panose="020B0604020202020204" pitchFamily="34" charset="0"/>
                <a:cs typeface="Arial" panose="020B0604020202020204" pitchFamily="34" charset="0"/>
                <a:sym typeface="+mn-ea"/>
              </a:rPr>
              <a:t>The European Commission aims to ensure a secure supply of critical raw materials to support the development of strategic EU sectors, including green industry, the digital economy, aerospace, and defense. The implementation of the EU's critical raw materials strategy has seen progress on multiple fronts. In terms of risk assessment, the EU continuously analyzes critical raw materials, identifies technological risks, and clarifies their economic importance, demand growth trends, and high external dependence. </a:t>
            </a:r>
            <a:r>
              <a:rPr lang="en-US" altLang="zh-CN" sz="1400" dirty="0">
                <a:ln>
                  <a:noFill/>
                  <a:prstDash val="sysDot"/>
                </a:ln>
                <a:solidFill>
                  <a:srgbClr val="FF0000"/>
                </a:solidFill>
                <a:latin typeface="Arial" panose="020B0604020202020204" pitchFamily="34" charset="0"/>
                <a:cs typeface="Arial" panose="020B0604020202020204" pitchFamily="34" charset="0"/>
                <a:sym typeface="+mn-ea"/>
              </a:rPr>
              <a:t>On the legislative front, </a:t>
            </a:r>
            <a:r>
              <a:rPr lang="en-US" altLang="zh-CN" sz="1400" dirty="0">
                <a:ln>
                  <a:noFill/>
                  <a:prstDash val="sysDot"/>
                </a:ln>
                <a:solidFill>
                  <a:schemeClr val="accent3"/>
                </a:solidFill>
                <a:latin typeface="Arial" panose="020B0604020202020204" pitchFamily="34" charset="0"/>
                <a:cs typeface="Arial" panose="020B0604020202020204" pitchFamily="34" charset="0"/>
                <a:sym typeface="+mn-ea"/>
              </a:rPr>
              <a:t>the Critical Raw Materials Act has been adopted to safeguard supply through measures ranging from domestic production requirements to supply chain monitoring. To promote innovation and sustainability, the EU supports innovative projects, updates regulatory frameworks, and extends the Generalized Scheme of Preferences. </a:t>
            </a:r>
            <a:r>
              <a:rPr lang="en-US" altLang="zh-CN" sz="1400" dirty="0">
                <a:ln>
                  <a:noFill/>
                  <a:prstDash val="sysDot"/>
                </a:ln>
                <a:solidFill>
                  <a:srgbClr val="FF0000"/>
                </a:solidFill>
                <a:latin typeface="Arial" panose="020B0604020202020204" pitchFamily="34" charset="0"/>
                <a:cs typeface="Arial" panose="020B0604020202020204" pitchFamily="34" charset="0"/>
                <a:sym typeface="+mn-ea"/>
              </a:rPr>
              <a:t>On the diplomatic front, </a:t>
            </a:r>
            <a:r>
              <a:rPr lang="en-US" altLang="zh-CN" sz="1400" dirty="0">
                <a:ln>
                  <a:noFill/>
                  <a:prstDash val="sysDot"/>
                </a:ln>
                <a:solidFill>
                  <a:schemeClr val="accent3"/>
                </a:solidFill>
                <a:latin typeface="Arial" panose="020B0604020202020204" pitchFamily="34" charset="0"/>
                <a:cs typeface="Arial" panose="020B0604020202020204" pitchFamily="34" charset="0"/>
                <a:sym typeface="+mn-ea"/>
              </a:rPr>
              <a:t>the EU has established strategic partnerships and signed Memoranda of Understanding with multiple countries, strengthening its international supply network to ensure a secure, resilient, and diversified supply of critical raw materials.</a:t>
            </a:r>
            <a:endParaRPr lang="en-US" altLang="zh-CN" sz="1400" dirty="0">
              <a:ln>
                <a:noFill/>
                <a:prstDash val="sysDot"/>
              </a:ln>
              <a:solidFill>
                <a:schemeClr val="accent3"/>
              </a:solidFill>
              <a:latin typeface="Arial" panose="020B0604020202020204" pitchFamily="34" charset="0"/>
              <a:cs typeface="Arial" panose="020B0604020202020204" pitchFamily="34" charset="0"/>
              <a:sym typeface="+mn-ea"/>
            </a:endParaRPr>
          </a:p>
        </p:txBody>
      </p:sp>
      <p:sp>
        <p:nvSpPr>
          <p:cNvPr id="38" name="矩形 37"/>
          <p:cNvSpPr/>
          <p:nvPr>
            <p:custDataLst>
              <p:tags r:id="rId5"/>
            </p:custDataLst>
          </p:nvPr>
        </p:nvSpPr>
        <p:spPr>
          <a:xfrm>
            <a:off x="364490" y="837565"/>
            <a:ext cx="4187825" cy="1224915"/>
          </a:xfrm>
          <a:prstGeom prst="rect">
            <a:avLst/>
          </a:prstGeom>
          <a:noFill/>
        </p:spPr>
        <p:txBody>
          <a:bodyPr wrap="square" lIns="0" tIns="0" rIns="0" bIns="0" rtlCol="0" anchor="b" anchorCtr="0">
            <a:normAutofit fontScale="80000"/>
          </a:bodyPr>
          <a:lstStyle/>
          <a:p>
            <a:pPr>
              <a:spcBef>
                <a:spcPct val="0"/>
              </a:spcBef>
              <a:spcAft>
                <a:spcPct val="0"/>
              </a:spcAft>
            </a:pPr>
            <a:r>
              <a:rPr lang="en-US" altLang="zh-CN" sz="2800" b="1" i="1">
                <a:solidFill>
                  <a:schemeClr val="tx1"/>
                </a:solidFill>
                <a:latin typeface="Arial" panose="020B0604020202020204" pitchFamily="34" charset="0"/>
                <a:cs typeface="Arial" panose="020B0604020202020204" pitchFamily="34" charset="0"/>
                <a:sym typeface="+mn-ea"/>
              </a:rPr>
              <a:t>Critical Raw Materials Action Plan (September 2020): Objectives and Progress</a:t>
            </a:r>
            <a:endParaRPr lang="en-US" altLang="zh-CN" sz="2800" b="1" i="1">
              <a:solidFill>
                <a:schemeClr val="tx1"/>
              </a:solidFill>
              <a:latin typeface="Arial" panose="020B0604020202020204" pitchFamily="34" charset="0"/>
              <a:cs typeface="Arial" panose="020B0604020202020204" pitchFamily="34" charset="0"/>
              <a:sym typeface="+mn-ea"/>
            </a:endParaRPr>
          </a:p>
        </p:txBody>
      </p:sp>
      <p:sp>
        <p:nvSpPr>
          <p:cNvPr id="8217" name="矩形 1"/>
          <p:cNvSpPr/>
          <p:nvPr>
            <p:custDataLst>
              <p:tags r:id="rId6"/>
            </p:custDataLst>
          </p:nvPr>
        </p:nvSpPr>
        <p:spPr>
          <a:xfrm>
            <a:off x="7700804" y="88760"/>
            <a:ext cx="1949433" cy="827088"/>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r>
              <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rPr>
              <a:t>EU Critical Raw Materials Strategy</a:t>
            </a:r>
            <a:endPar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endParaRPr>
          </a:p>
        </p:txBody>
      </p:sp>
      <p:graphicFrame>
        <p:nvGraphicFramePr>
          <p:cNvPr id="3" name="表格 2"/>
          <p:cNvGraphicFramePr/>
          <p:nvPr>
            <p:custDataLst>
              <p:tags r:id="rId7"/>
            </p:custDataLst>
          </p:nvPr>
        </p:nvGraphicFramePr>
        <p:xfrm>
          <a:off x="4866640" y="869315"/>
          <a:ext cx="7190740" cy="5831205"/>
        </p:xfrm>
        <a:graphic>
          <a:graphicData uri="http://schemas.openxmlformats.org/drawingml/2006/table">
            <a:tbl>
              <a:tblPr/>
              <a:tblGrid>
                <a:gridCol w="1175385"/>
                <a:gridCol w="1048385"/>
                <a:gridCol w="4966970"/>
              </a:tblGrid>
              <a:tr h="335280">
                <a:tc>
                  <a:txBody>
                    <a:bodyPr/>
                    <a:lstStyle/>
                    <a:p>
                      <a:pPr algn="ctr">
                        <a:lnSpc>
                          <a:spcPts val="112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Country / International Organization</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lnSpc>
                          <a:spcPts val="1120"/>
                        </a:lnSpc>
                        <a:spcBef>
                          <a:spcPct val="0"/>
                        </a:spcBef>
                        <a:spcAft>
                          <a:spcPct val="0"/>
                        </a:spcAft>
                      </a:pPr>
                      <a:r>
                        <a:rPr lang="en-US" altLang="zh-CN" sz="1100">
                          <a:latin typeface="Arial" panose="020B0604020202020204" pitchFamily="34" charset="0"/>
                          <a:ea typeface="黑体" panose="02010609060101010101" pitchFamily="1" charset="-122"/>
                        </a:rPr>
                        <a:t>Cooperation Mode</a:t>
                      </a:r>
                      <a:endParaRPr lang="en-US" altLang="zh-CN" sz="1100">
                        <a:latin typeface="Arial" panose="020B0604020202020204" pitchFamily="34" charset="0"/>
                        <a:ea typeface="黑体" panose="02010609060101010101" pitchFamily="1"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lnSpc>
                          <a:spcPts val="1120"/>
                        </a:lnSpc>
                        <a:spcBef>
                          <a:spcPct val="0"/>
                        </a:spcBef>
                        <a:spcAft>
                          <a:spcPct val="0"/>
                        </a:spcAft>
                      </a:pPr>
                      <a:r>
                        <a:rPr lang="en-US" altLang="zh-CN" sz="1100">
                          <a:latin typeface="Arial" panose="020B0604020202020204" pitchFamily="34" charset="0"/>
                          <a:ea typeface="黑体" panose="02010609060101010101" pitchFamily="1" charset="-122"/>
                        </a:rPr>
                        <a:t>Cooperation Content</a:t>
                      </a:r>
                      <a:endParaRPr lang="en-US" altLang="zh-CN" sz="1100">
                        <a:latin typeface="Arial" panose="020B0604020202020204" pitchFamily="34" charset="0"/>
                        <a:ea typeface="黑体" panose="02010609060101010101" pitchFamily="1"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235075">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United States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Joint Statement</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just">
                        <a:lnSpc>
                          <a:spcPts val="1120"/>
                        </a:lnSpc>
                        <a:spcBef>
                          <a:spcPct val="0"/>
                        </a:spcBef>
                        <a:spcAft>
                          <a:spcPct val="0"/>
                        </a:spcAft>
                      </a:pPr>
                      <a:r>
                        <a:rPr lang="en-US" altLang="zh-CN" sz="1100">
                          <a:latin typeface="Arial" panose="020B0604020202020204" pitchFamily="34" charset="0"/>
                          <a:ea typeface="宋体" panose="02010600030101010101" pitchFamily="2" charset="-122"/>
                        </a:rPr>
                        <a:t>U.S. President Biden and European Commission President von der Leyen held talks on critical minerals used in electric vehicles. In the post-meeting joint statement, the two leaders announced they would immediately begin negotiations on a critical minerals agreement to ensure that critical minerals extracted and processed in the EU count toward clean vehicle tax credits under the Inflation Reduction Act. The goal is to further the shared U.S.-EU objective of strengthening mineral production and processing, and expanding access to sustainable, trustworthy, and labor-abuse-free critical minerals.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938020">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Argentina</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Memorandum of Understanding (MoU)</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just">
                        <a:lnSpc>
                          <a:spcPts val="112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Establish a partnership between the EU and Argentina on sustainable raw materials value chains to ensure a secure and sustainable supply of raw materials needed for clean energy and digital transitions, develop sustainable raw materials industries, promote local employment and sustainable, inclusive economic growth, and achieve mutual benefits. The partnership focuses on five areas: 1) joint development projects, new business models, and trade and investment linkages in sustainable raw materials value chains; 2) R&amp;D cooperation along the raw materials value chain, including mineral knowledge, environmental and climate footprint minimization, and circular economy; 3) cooperation on ESG standards aligned with international benchmarks; 4) deployment of hard and soft infrastructure for development projects while minimizing environmental and climate impacts; and 5) vocational education, training, and skills development in sustainable raw materials value chains in line with international labor standards.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27050">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Chile</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sym typeface="+mn-ea"/>
                        </a:rPr>
                        <a:t>MoU</a:t>
                      </a:r>
                      <a:r>
                        <a:rPr lang="en-US" altLang="zh-CN" sz="1100">
                          <a:latin typeface="Arial" panose="020B0604020202020204" pitchFamily="34" charset="0"/>
                          <a:ea typeface="宋体" panose="02010600030101010101" pitchFamily="2" charset="-122"/>
                        </a:rPr>
                        <a:t> </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just">
                        <a:lnSpc>
                          <a:spcPts val="1120"/>
                        </a:lnSpc>
                        <a:spcBef>
                          <a:spcPct val="0"/>
                        </a:spcBef>
                        <a:spcAft>
                          <a:spcPct val="0"/>
                        </a:spcAft>
                      </a:pPr>
                      <a:r>
                        <a:rPr lang="en-US" altLang="zh-CN" sz="1100">
                          <a:latin typeface="Arial" panose="020B0604020202020204" pitchFamily="34" charset="0"/>
                          <a:ea typeface="宋体" panose="02010600030101010101" pitchFamily="2" charset="-122"/>
                        </a:rPr>
                        <a:t>Establish an EU-Chile partnership on sustainable raw materials value chains, leveraging Chile’s resource advantages to promote raw materials industry development in both the EU and Chile.</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46760">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Chile</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Trade Framework Agreement</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just">
                        <a:lnSpc>
                          <a:spcPts val="1120"/>
                        </a:lnSpc>
                        <a:spcBef>
                          <a:spcPct val="0"/>
                        </a:spcBef>
                        <a:spcAft>
                          <a:spcPct val="0"/>
                        </a:spcAft>
                      </a:pPr>
                      <a:r>
                        <a:rPr lang="en-US" altLang="zh-CN" sz="1100">
                          <a:latin typeface="Arial" panose="020B0604020202020204" pitchFamily="34" charset="0"/>
                          <a:ea typeface="宋体" panose="02010600030101010101" pitchFamily="2" charset="-122"/>
                        </a:rPr>
                        <a:t>Establish a framework agreement that adapts to climate change requirements, adopts new trade standards, and improves the previous bilateral trade agreement. It provides Chilean service providers in mining, research, engineering, construction, and energy with greater access to the European market, while also increasing EU tariff reductions.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30225">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United States, DRC, Zambia, Angola, AfDB, AFC </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sym typeface="+mn-ea"/>
                        </a:rPr>
                        <a:t>MoU</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just">
                        <a:lnSpc>
                          <a:spcPts val="112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Support the development of the Lobito Corridor, a transport route linking southern DRC and northwestern Zambia to regional and global trade markets through the port of Lobito in Angola. The goal is to support sustainable and resilient critical mineral value chains while creating quality local jobs.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5280">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rPr>
                        <a:t>Greenland</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lnSpc>
                          <a:spcPts val="1120"/>
                        </a:lnSpc>
                        <a:spcBef>
                          <a:spcPct val="0"/>
                        </a:spcBef>
                        <a:spcAft>
                          <a:spcPct val="0"/>
                        </a:spcAft>
                      </a:pPr>
                      <a:r>
                        <a:rPr lang="en-US" altLang="zh-CN" sz="1100">
                          <a:latin typeface="Arial" panose="020B0604020202020204" pitchFamily="34" charset="0"/>
                          <a:ea typeface="宋体" panose="02010600030101010101" pitchFamily="2" charset="-122"/>
                          <a:sym typeface="+mn-ea"/>
                        </a:rPr>
                        <a:t>MoU</a:t>
                      </a:r>
                      <a:endParaRPr 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just">
                        <a:lnSpc>
                          <a:spcPts val="1120"/>
                        </a:lnSpc>
                        <a:spcBef>
                          <a:spcPct val="0"/>
                        </a:spcBef>
                        <a:spcAft>
                          <a:spcPct val="0"/>
                        </a:spcAft>
                      </a:pPr>
                      <a:r>
                        <a:rPr lang="en-US" altLang="zh-CN" sz="1100">
                          <a:latin typeface="Arial" panose="020B0604020202020204" pitchFamily="34" charset="0"/>
                          <a:ea typeface="宋体" panose="02010600030101010101" pitchFamily="2" charset="-122"/>
                        </a:rPr>
                        <a:t>Promote sustainable project development along raw materials value chains and deploy infrastructure needed for development projects.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4" name="文本框 3"/>
          <p:cNvSpPr txBox="1"/>
          <p:nvPr/>
        </p:nvSpPr>
        <p:spPr>
          <a:xfrm>
            <a:off x="6002655" y="589915"/>
            <a:ext cx="5372100" cy="337185"/>
          </a:xfrm>
          <a:prstGeom prst="rect">
            <a:avLst/>
          </a:prstGeom>
        </p:spPr>
        <p:txBody>
          <a:bodyPr wrap="square">
            <a:spAutoFit/>
          </a:bodyPr>
          <a:lstStyle/>
          <a:p>
            <a:pPr marL="0" indent="0" algn="ctr" defTabSz="266700">
              <a:spcBef>
                <a:spcPts val="60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EU Raw Materials International Cooperation Measures</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7" name="矩形 1"/>
          <p:cNvSpPr/>
          <p:nvPr>
            <p:custDataLst>
              <p:tags r:id="rId3"/>
            </p:custDataLst>
          </p:nvPr>
        </p:nvSpPr>
        <p:spPr>
          <a:xfrm>
            <a:off x="4210685" y="568325"/>
            <a:ext cx="3935095" cy="827405"/>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buClrTx/>
              <a:buSzTx/>
              <a:buFontTx/>
            </a:pPr>
            <a:r>
              <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rPr>
              <a:t>Evaluation of the Implementation of the EU Critical Raw Materials Strategy</a:t>
            </a:r>
            <a:endPar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590550" y="1452880"/>
            <a:ext cx="5080000" cy="4453650"/>
          </a:xfrm>
          <a:prstGeom prst="rect">
            <a:avLst/>
          </a:prstGeom>
        </p:spPr>
        <p:txBody>
          <a:bodyPr>
            <a:noAutofit/>
          </a:bodyPr>
          <a:lstStyle/>
          <a:p>
            <a:pPr marL="0" indent="0">
              <a:lnSpc>
                <a:spcPct val="90000"/>
              </a:lnSpc>
            </a:pPr>
            <a:r>
              <a:rPr lang="en-US" altLang="zh-CN" sz="1400" b="0" i="0" dirty="0">
                <a:latin typeface="Arial" panose="020B0604020202020204" pitchFamily="34" charset="0"/>
                <a:ea typeface="Inter"/>
                <a:cs typeface="Arial" panose="020B0604020202020204" pitchFamily="34" charset="0"/>
              </a:rPr>
              <a:t>The EU's critical raw materials strategy has shown multi-dimensional, dynamic development. In terms of strategic changes, the release of </a:t>
            </a:r>
            <a:r>
              <a:rPr lang="en-US" altLang="zh-CN" sz="1400" b="0" i="1" dirty="0">
                <a:latin typeface="Arial" panose="020B0604020202020204" pitchFamily="34" charset="0"/>
                <a:ea typeface="Inter"/>
                <a:cs typeface="Arial" panose="020B0604020202020204" pitchFamily="34" charset="0"/>
              </a:rPr>
              <a:t>the Critical Raw Materials Act</a:t>
            </a:r>
            <a:r>
              <a:rPr lang="en-US" altLang="zh-CN" sz="1400" b="0" i="0" dirty="0">
                <a:latin typeface="Arial" panose="020B0604020202020204" pitchFamily="34" charset="0"/>
                <a:ea typeface="Inter"/>
                <a:cs typeface="Arial" panose="020B0604020202020204" pitchFamily="34" charset="0"/>
              </a:rPr>
              <a:t> (CRMA) has enhanced supply chain resilience. This includes developing a strategic raw materials list with more detailed classifications, proposing strategic projects with implementation guarantees, regularly updating the critical raw materials list, setting internal supply targets, and establishing a new Critical Raw Materials Board to improve management.</a:t>
            </a:r>
            <a:endParaRPr lang="en-US" altLang="zh-CN" sz="1400" b="0" i="0" dirty="0">
              <a:latin typeface="Arial" panose="020B0604020202020204" pitchFamily="34" charset="0"/>
              <a:ea typeface="Inter"/>
              <a:cs typeface="Arial" panose="020B0604020202020204" pitchFamily="34" charset="0"/>
            </a:endParaRPr>
          </a:p>
          <a:p>
            <a:pPr marL="0" indent="0">
              <a:lnSpc>
                <a:spcPct val="90000"/>
              </a:lnSpc>
            </a:pPr>
            <a:r>
              <a:rPr lang="en-US" altLang="zh-CN" sz="1400" b="0" i="0" dirty="0">
                <a:solidFill>
                  <a:srgbClr val="FF0000"/>
                </a:solidFill>
                <a:latin typeface="Arial" panose="020B0604020202020204" pitchFamily="34" charset="0"/>
                <a:ea typeface="Inter"/>
                <a:cs typeface="Arial" panose="020B0604020202020204" pitchFamily="34" charset="0"/>
              </a:rPr>
              <a:t>The key priorities of implementation have been to finalize the legislative framework of the CRMA to secure the supply of minerals such as lithium, while actively building international partnerships.</a:t>
            </a:r>
            <a:endParaRPr lang="en-US" altLang="zh-CN" sz="1400" b="0" i="0" dirty="0">
              <a:solidFill>
                <a:srgbClr val="FF0000"/>
              </a:solidFill>
              <a:latin typeface="Arial" panose="020B0604020202020204" pitchFamily="34" charset="0"/>
              <a:ea typeface="Inter"/>
              <a:cs typeface="Arial" panose="020B0604020202020204" pitchFamily="34" charset="0"/>
            </a:endParaRPr>
          </a:p>
          <a:p>
            <a:pPr marL="0" indent="0">
              <a:lnSpc>
                <a:spcPct val="90000"/>
              </a:lnSpc>
            </a:pPr>
            <a:r>
              <a:rPr lang="en-US" altLang="zh-CN" sz="1400" b="0" i="0" dirty="0">
                <a:solidFill>
                  <a:srgbClr val="FF0000"/>
                </a:solidFill>
                <a:latin typeface="Arial" panose="020B0604020202020204" pitchFamily="34" charset="0"/>
                <a:ea typeface="Inter"/>
                <a:cs typeface="Arial" panose="020B0604020202020204" pitchFamily="34" charset="0"/>
              </a:rPr>
              <a:t>In terms of effectiveness, exports of raw materials from Generalized Scheme of Preferences (GSP) beneficiary countries to the EU have increased significantly. Although dependence on external sources for certain raw materials has decreased, it remains high.</a:t>
            </a:r>
            <a:endParaRPr lang="en-US" altLang="zh-CN" sz="1400" b="0" i="0" dirty="0">
              <a:solidFill>
                <a:srgbClr val="FF0000"/>
              </a:solidFill>
              <a:latin typeface="Arial" panose="020B0604020202020204" pitchFamily="34" charset="0"/>
              <a:ea typeface="Inter"/>
              <a:cs typeface="Arial" panose="020B0604020202020204" pitchFamily="34" charset="0"/>
            </a:endParaRPr>
          </a:p>
          <a:p>
            <a:pPr marL="0" indent="0">
              <a:lnSpc>
                <a:spcPct val="90000"/>
              </a:lnSpc>
            </a:pPr>
            <a:r>
              <a:rPr lang="en-US" altLang="zh-CN" sz="1400" b="0" i="0" dirty="0">
                <a:latin typeface="Arial" panose="020B0604020202020204" pitchFamily="34" charset="0"/>
                <a:ea typeface="Inter"/>
                <a:cs typeface="Arial" panose="020B0604020202020204" pitchFamily="34" charset="0"/>
              </a:rPr>
              <a:t>Regarding progress, the EU continues to assess technological risks in raw material identification. Through the CRMA, it is safeguarding supply across multiple dimensions. It is also improving project pipelines and regulatory frameworks to promote innovation and sustainability, including supporting innovative projects and updating rules for use and recycling.</a:t>
            </a:r>
            <a:endParaRPr lang="en-US" altLang="zh-CN" sz="1400" b="0" i="0" dirty="0">
              <a:latin typeface="Arial" panose="020B0604020202020204" pitchFamily="34" charset="0"/>
              <a:ea typeface="Inter"/>
              <a:cs typeface="Arial" panose="020B0604020202020204" pitchFamily="34" charset="0"/>
            </a:endParaRPr>
          </a:p>
        </p:txBody>
      </p:sp>
      <p:sp>
        <p:nvSpPr>
          <p:cNvPr id="4" name="文本框 3"/>
          <p:cNvSpPr txBox="1"/>
          <p:nvPr/>
        </p:nvSpPr>
        <p:spPr>
          <a:xfrm>
            <a:off x="6096000" y="1242378"/>
            <a:ext cx="5080000" cy="337185"/>
          </a:xfrm>
          <a:prstGeom prst="rect">
            <a:avLst/>
          </a:prstGeom>
        </p:spPr>
        <p:txBody>
          <a:bodyPr>
            <a:spAutoFit/>
          </a:bodyPr>
          <a:lstStyle/>
          <a:p>
            <a:pPr marL="0" indent="0" algn="ctr" defTabSz="266700">
              <a:spcBef>
                <a:spcPts val="60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Strategic Raw Materials List (16 Items)</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5" name="表格 4"/>
          <p:cNvGraphicFramePr/>
          <p:nvPr/>
        </p:nvGraphicFramePr>
        <p:xfrm>
          <a:off x="6096000" y="1563053"/>
          <a:ext cx="5267960" cy="990600"/>
        </p:xfrm>
        <a:graphic>
          <a:graphicData uri="http://schemas.openxmlformats.org/drawingml/2006/table">
            <a:tbl>
              <a:tblPr/>
              <a:tblGrid>
                <a:gridCol w="5267960"/>
              </a:tblGrid>
              <a:tr h="0">
                <a:tc>
                  <a:txBody>
                    <a:bodyPr/>
                    <a:lstStyle/>
                    <a:p>
                      <a:pPr marL="0" indent="267970" algn="l">
                        <a:lnSpc>
                          <a:spcPct val="150000"/>
                        </a:lnSpc>
                        <a:spcBef>
                          <a:spcPct val="0"/>
                        </a:spcBef>
                        <a:spcAft>
                          <a:spcPct val="0"/>
                        </a:spcAft>
                      </a:pPr>
                      <a:r>
                        <a:rPr lang="en-US" altLang="zh-CN" sz="1100" b="1" dirty="0">
                          <a:latin typeface="Arial" panose="020B0604020202020204" pitchFamily="34" charset="0"/>
                          <a:ea typeface="宋体" panose="02010600030101010101" pitchFamily="2" charset="-122"/>
                          <a:cs typeface="Arial" panose="020B0604020202020204" pitchFamily="34" charset="0"/>
                        </a:rPr>
                        <a:t>Bismuth, Boron (metallurgical grade), Cobalt, Copper, Gallium, Germanium, Lithium (battery grade), Magnesium metal, Manganese (battery grade), Natural graphite (battery grade), Nickel (battery grade), Platinum group metals, Rare earth elements for magnets (Nd, Pr, Tb, Dy, Gd, Sm and Ce), Silicon metal, Titanium metal, Tungsten</a:t>
                      </a:r>
                      <a:endParaRPr lang="en-US" altLang="zh-CN" sz="1100" b="1"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8" name="文本框 7"/>
          <p:cNvSpPr txBox="1"/>
          <p:nvPr/>
        </p:nvSpPr>
        <p:spPr>
          <a:xfrm>
            <a:off x="5935345" y="6274435"/>
            <a:ext cx="5874385" cy="485140"/>
          </a:xfrm>
          <a:prstGeom prst="rect">
            <a:avLst/>
          </a:prstGeom>
        </p:spPr>
        <p:txBody>
          <a:bodyPr wrap="square">
            <a:spAutoFit/>
          </a:bodyPr>
          <a:lstStyle/>
          <a:p>
            <a:pPr marL="0" indent="0" algn="ctr" defTabSz="266700">
              <a:lnSpc>
                <a:spcPct val="80000"/>
              </a:lnSpc>
              <a:spcBef>
                <a:spcPct val="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Exports of GSP Beneficiary Countries (2019, 2022)</a:t>
            </a:r>
            <a:endParaRPr lang="en-US" altLang="zh-CN" sz="1600">
              <a:latin typeface="Arial" panose="020B0604020202020204" pitchFamily="34" charset="0"/>
              <a:ea typeface="黑体" panose="02010609060101010101" pitchFamily="1" charset="-122"/>
              <a:cs typeface="Arial" panose="020B0604020202020204" pitchFamily="34" charset="0"/>
            </a:endParaRPr>
          </a:p>
          <a:p>
            <a:pPr marL="0" indent="0" algn="ctr" defTabSz="266700">
              <a:lnSpc>
                <a:spcPct val="80000"/>
              </a:lnSpc>
              <a:spcBef>
                <a:spcPct val="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(Unit: %, Million Euros)</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pic>
        <p:nvPicPr>
          <p:cNvPr id="3" name="图片 2"/>
          <p:cNvPicPr>
            <a:picLocks noChangeAspect="1"/>
          </p:cNvPicPr>
          <p:nvPr/>
        </p:nvPicPr>
        <p:blipFill>
          <a:blip r:embed="rId4"/>
          <a:srcRect t="4432"/>
          <a:stretch>
            <a:fillRect/>
          </a:stretch>
        </p:blipFill>
        <p:spPr>
          <a:xfrm>
            <a:off x="5834380" y="2988310"/>
            <a:ext cx="6159500" cy="3296920"/>
          </a:xfrm>
          <a:prstGeom prst="rect">
            <a:avLst/>
          </a:prstGeom>
        </p:spPr>
      </p:pic>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7" name="矩形 1"/>
          <p:cNvSpPr/>
          <p:nvPr>
            <p:custDataLst>
              <p:tags r:id="rId3"/>
            </p:custDataLst>
          </p:nvPr>
        </p:nvSpPr>
        <p:spPr>
          <a:xfrm>
            <a:off x="3630930" y="577850"/>
            <a:ext cx="5080000" cy="827405"/>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buClrTx/>
              <a:buSzTx/>
              <a:buFontTx/>
            </a:pPr>
            <a:r>
              <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rPr>
              <a:t>Evaluation of the Implementation of the EU Critical Raw Materials Strategy</a:t>
            </a:r>
            <a:endParaRPr lang="en-US" altLang="zh-CN" sz="2400" b="1" dirty="0" smtClean="0">
              <a:solidFill>
                <a:srgbClr val="FF0000"/>
              </a:solidFill>
              <a:latin typeface="微软雅黑" panose="020B0503020204020204" charset="-122"/>
              <a:ea typeface="微软雅黑" panose="020B0503020204020204" charset="-122"/>
              <a:sym typeface="微软雅黑" panose="020B0503020204020204" charset="-122"/>
            </a:endParaRPr>
          </a:p>
        </p:txBody>
      </p:sp>
      <p:pic>
        <p:nvPicPr>
          <p:cNvPr id="16" name="图片 15"/>
          <p:cNvPicPr/>
          <p:nvPr/>
        </p:nvPicPr>
        <p:blipFill>
          <a:blip r:embed="rId4"/>
          <a:stretch>
            <a:fillRect/>
          </a:stretch>
        </p:blipFill>
        <p:spPr>
          <a:xfrm>
            <a:off x="359886" y="1714024"/>
            <a:ext cx="5410517" cy="2838767"/>
          </a:xfrm>
          <a:prstGeom prst="rect">
            <a:avLst/>
          </a:prstGeom>
        </p:spPr>
      </p:pic>
      <p:sp>
        <p:nvSpPr>
          <p:cNvPr id="17" name="文本框 16"/>
          <p:cNvSpPr txBox="1"/>
          <p:nvPr/>
        </p:nvSpPr>
        <p:spPr>
          <a:xfrm>
            <a:off x="269875" y="4658360"/>
            <a:ext cx="5735955" cy="337185"/>
          </a:xfrm>
          <a:prstGeom prst="rect">
            <a:avLst/>
          </a:prstGeom>
        </p:spPr>
        <p:txBody>
          <a:bodyPr wrap="square">
            <a:spAutoFit/>
          </a:bodyPr>
          <a:lstStyle/>
          <a:p>
            <a:pPr marL="0" indent="0" algn="ctr" defTabSz="266700">
              <a:spcBef>
                <a:spcPct val="0"/>
              </a:spcBef>
              <a:spcAft>
                <a:spcPts val="1200"/>
              </a:spcAft>
            </a:pPr>
            <a:r>
              <a:rPr lang="en-US" altLang="zh-CN" sz="1600">
                <a:latin typeface="Arial" panose="020B0604020202020204" pitchFamily="34" charset="0"/>
                <a:ea typeface="黑体" panose="02010609060101010101" pitchFamily="1" charset="-122"/>
                <a:cs typeface="Arial" panose="020B0604020202020204" pitchFamily="34" charset="0"/>
              </a:rPr>
              <a:t>Main Supplier Countries of EU Critical Raw Materials in 2020</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pic>
        <p:nvPicPr>
          <p:cNvPr id="18" name="图片 17"/>
          <p:cNvPicPr/>
          <p:nvPr/>
        </p:nvPicPr>
        <p:blipFill>
          <a:blip r:embed="rId5"/>
          <a:stretch>
            <a:fillRect/>
          </a:stretch>
        </p:blipFill>
        <p:spPr>
          <a:xfrm>
            <a:off x="6572091" y="1641952"/>
            <a:ext cx="5620067" cy="2981642"/>
          </a:xfrm>
          <a:prstGeom prst="rect">
            <a:avLst/>
          </a:prstGeom>
        </p:spPr>
      </p:pic>
      <p:sp>
        <p:nvSpPr>
          <p:cNvPr id="19" name="文本框 18"/>
          <p:cNvSpPr txBox="1"/>
          <p:nvPr/>
        </p:nvSpPr>
        <p:spPr>
          <a:xfrm>
            <a:off x="6503035" y="4712335"/>
            <a:ext cx="5688965" cy="337185"/>
          </a:xfrm>
          <a:prstGeom prst="rect">
            <a:avLst/>
          </a:prstGeom>
        </p:spPr>
        <p:txBody>
          <a:bodyPr wrap="square">
            <a:spAutoFit/>
          </a:bodyPr>
          <a:lstStyle/>
          <a:p>
            <a:pPr marL="0" indent="0" algn="ctr" defTabSz="266700">
              <a:spcBef>
                <a:spcPct val="0"/>
              </a:spcBef>
              <a:spcAft>
                <a:spcPts val="1200"/>
              </a:spcAft>
            </a:pPr>
            <a:r>
              <a:rPr lang="en-US" altLang="zh-CN" sz="1600">
                <a:latin typeface="Arial" panose="020B0604020202020204" pitchFamily="34" charset="0"/>
                <a:ea typeface="黑体" panose="02010609060101010101" pitchFamily="1" charset="-122"/>
                <a:cs typeface="Arial" panose="020B0604020202020204" pitchFamily="34" charset="0"/>
              </a:rPr>
              <a:t>Main Supplier Countries of EU Critical Raw Materials in 2023</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sp>
        <p:nvSpPr>
          <p:cNvPr id="20" name="文本框 19"/>
          <p:cNvSpPr txBox="1"/>
          <p:nvPr/>
        </p:nvSpPr>
        <p:spPr>
          <a:xfrm>
            <a:off x="1870075" y="5245100"/>
            <a:ext cx="8403590" cy="1322070"/>
          </a:xfrm>
          <a:prstGeom prst="rect">
            <a:avLst/>
          </a:prstGeom>
        </p:spPr>
        <p:txBody>
          <a:bodyPr wrap="square">
            <a:spAutoFit/>
          </a:bodyPr>
          <a:lstStyle/>
          <a:p>
            <a:pPr marL="0" indent="0" defTabSz="266700">
              <a:spcBef>
                <a:spcPct val="0"/>
              </a:spcBef>
              <a:spcAft>
                <a:spcPct val="0"/>
              </a:spcAft>
            </a:pPr>
            <a:r>
              <a:rPr lang="en-US" altLang="zh-CN" sz="1600" dirty="0">
                <a:solidFill>
                  <a:srgbClr val="FF0000"/>
                </a:solidFill>
                <a:latin typeface="Arial" panose="020B0604020202020204" pitchFamily="34" charset="0"/>
                <a:ea typeface="仿宋_GB2312"/>
                <a:cs typeface="Arial" panose="020B0604020202020204" pitchFamily="34" charset="0"/>
              </a:rPr>
              <a:t>Although the external dependence for some raw materials has decreased, it remains high. </a:t>
            </a:r>
            <a:r>
              <a:rPr lang="en-US" altLang="zh-CN" sz="1600" dirty="0">
                <a:latin typeface="Arial" panose="020B0604020202020204" pitchFamily="34" charset="0"/>
                <a:ea typeface="仿宋_GB2312"/>
                <a:cs typeface="Arial" panose="020B0604020202020204" pitchFamily="34" charset="0"/>
              </a:rPr>
              <a:t>Compared with 2020, the EU’s </a:t>
            </a:r>
            <a:r>
              <a:rPr lang="en-US" altLang="zh-CN" sz="1600" dirty="0">
                <a:solidFill>
                  <a:srgbClr val="FF0000"/>
                </a:solidFill>
                <a:latin typeface="Arial" panose="020B0604020202020204" pitchFamily="34" charset="0"/>
                <a:ea typeface="仿宋_GB2312"/>
                <a:cs typeface="Arial" panose="020B0604020202020204" pitchFamily="34" charset="0"/>
              </a:rPr>
              <a:t>imports of light rare earth</a:t>
            </a:r>
            <a:r>
              <a:rPr lang="en-US" altLang="zh-CN" sz="1600" dirty="0">
                <a:latin typeface="Arial" panose="020B0604020202020204" pitchFamily="34" charset="0"/>
                <a:ea typeface="仿宋_GB2312"/>
                <a:cs typeface="Arial" panose="020B0604020202020204" pitchFamily="34" charset="0"/>
              </a:rPr>
              <a:t> from China </a:t>
            </a:r>
            <a:r>
              <a:rPr lang="en-US" altLang="zh-CN" sz="1600" dirty="0">
                <a:solidFill>
                  <a:srgbClr val="FF0000"/>
                </a:solidFill>
                <a:latin typeface="Arial" panose="020B0604020202020204" pitchFamily="34" charset="0"/>
                <a:ea typeface="仿宋_GB2312"/>
                <a:cs typeface="Arial" panose="020B0604020202020204" pitchFamily="34" charset="0"/>
              </a:rPr>
              <a:t>fell from 99% to 85%</a:t>
            </a:r>
            <a:r>
              <a:rPr lang="en-US" altLang="zh-CN" sz="1600" dirty="0">
                <a:latin typeface="Arial" panose="020B0604020202020204" pitchFamily="34" charset="0"/>
                <a:ea typeface="仿宋_GB2312"/>
                <a:cs typeface="Arial" panose="020B0604020202020204" pitchFamily="34" charset="0"/>
              </a:rPr>
              <a:t> in 2023, and natural graphite </a:t>
            </a:r>
            <a:r>
              <a:rPr lang="en-US" altLang="zh-CN" sz="1600" dirty="0">
                <a:solidFill>
                  <a:srgbClr val="FF0000"/>
                </a:solidFill>
                <a:latin typeface="Arial" panose="020B0604020202020204" pitchFamily="34" charset="0"/>
                <a:ea typeface="仿宋_GB2312"/>
                <a:cs typeface="Arial" panose="020B0604020202020204" pitchFamily="34" charset="0"/>
              </a:rPr>
              <a:t>from 47% to 40%</a:t>
            </a:r>
            <a:r>
              <a:rPr lang="en-US" altLang="zh-CN" sz="1600" dirty="0">
                <a:latin typeface="Arial" panose="020B0604020202020204" pitchFamily="34" charset="0"/>
                <a:ea typeface="仿宋_GB2312"/>
                <a:cs typeface="Arial" panose="020B0604020202020204" pitchFamily="34" charset="0"/>
              </a:rPr>
              <a:t>. However, China remains the EU’s largest supplier of critical raw materials, providing nearly all of the EU’s magnesium and heavy rare earth.</a:t>
            </a:r>
            <a:endParaRPr lang="en-US" altLang="zh-CN" sz="1600" dirty="0">
              <a:latin typeface="Arial" panose="020B0604020202020204" pitchFamily="34" charset="0"/>
              <a:ea typeface="仿宋_GB2312"/>
              <a:cs typeface="Arial" panose="020B0604020202020204" pitchFamily="34" charset="0"/>
            </a:endParaRPr>
          </a:p>
        </p:txBody>
      </p:sp>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 name="矩形 19"/>
          <p:cNvSpPr/>
          <p:nvPr>
            <p:custDataLst>
              <p:tags r:id="rId1"/>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标题 1"/>
          <p:cNvSpPr>
            <a:spLocks noGrp="1"/>
          </p:cNvSpPr>
          <p:nvPr>
            <p:ph type="title"/>
            <p:custDataLst>
              <p:tags r:id="rId2"/>
            </p:custDataLst>
          </p:nvPr>
        </p:nvSpPr>
        <p:spPr>
          <a:xfrm>
            <a:off x="838200" y="2982595"/>
            <a:ext cx="10515600" cy="773430"/>
          </a:xfrm>
        </p:spPr>
        <p:txBody>
          <a:bodyPr/>
          <a:lstStyle/>
          <a:p>
            <a:r>
              <a:rPr lang="en-US" altLang="zh-CN" sz="4000" dirty="0" smtClean="0">
                <a:latin typeface="Arial" panose="020B0604020202020204" pitchFamily="34" charset="0"/>
                <a:cs typeface="Arial" panose="020B0604020202020204" pitchFamily="34" charset="0"/>
                <a:sym typeface="+mn-ea"/>
              </a:rPr>
              <a:t>3. </a:t>
            </a:r>
            <a:r>
              <a:rPr lang="en-US" altLang="zh-CN" sz="4000" dirty="0">
                <a:latin typeface="Arial" panose="020B0604020202020204" pitchFamily="34" charset="0"/>
                <a:cs typeface="Arial" panose="020B0604020202020204" pitchFamily="34" charset="0"/>
                <a:sym typeface="+mn-ea"/>
              </a:rPr>
              <a:t>Global Trends in Rare Earth Development</a:t>
            </a:r>
            <a:endParaRPr lang="zh-CN" altLang="en-US" sz="4000" dirty="0">
              <a:solidFill>
                <a:schemeClr val="tx1"/>
              </a:solidFill>
            </a:endParaRPr>
          </a:p>
        </p:txBody>
      </p:sp>
      <p:sp>
        <p:nvSpPr>
          <p:cNvPr id="8221" name="矩形 19"/>
          <p:cNvSpPr/>
          <p:nvPr>
            <p:custDataLst>
              <p:tags r:id="rId3"/>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 name="文本框 2"/>
          <p:cNvSpPr txBox="1"/>
          <p:nvPr/>
        </p:nvSpPr>
        <p:spPr>
          <a:xfrm>
            <a:off x="861695" y="1121410"/>
            <a:ext cx="10701655" cy="2082165"/>
          </a:xfrm>
          <a:prstGeom prst="rect">
            <a:avLst/>
          </a:prstGeom>
        </p:spPr>
        <p:txBody>
          <a:bodyPr wrap="square">
            <a:spAutoFit/>
          </a:bodyPr>
          <a:lstStyle/>
          <a:p>
            <a:pPr marL="0" indent="0">
              <a:lnSpc>
                <a:spcPct val="90000"/>
              </a:lnSpc>
            </a:pPr>
            <a:r>
              <a:rPr lang="en-US" altLang="zh-CN" sz="1600" b="0" i="0">
                <a:latin typeface="Arial" panose="020B0604020202020204" pitchFamily="34" charset="0"/>
                <a:cs typeface="Arial" panose="020B0604020202020204" pitchFamily="34" charset="0"/>
              </a:rPr>
              <a:t>In terms of global rare earth consumption demand trends, </a:t>
            </a:r>
            <a:r>
              <a:rPr lang="en-US" altLang="zh-CN" sz="1600" b="0" i="0">
                <a:solidFill>
                  <a:srgbClr val="FF0000"/>
                </a:solidFill>
                <a:latin typeface="Arial" panose="020B0604020202020204" pitchFamily="34" charset="0"/>
                <a:cs typeface="Arial" panose="020B0604020202020204" pitchFamily="34" charset="0"/>
              </a:rPr>
              <a:t>global consumption of rare earth oxides reached approximately 402,000 tonnes in 2025, with China, the United States, and Japan as the major consumers. China accounted for about 90% of total consumption, while Japan and the United States together accounted for approximately 8%, with other countries and regions making up the remaining 2%.</a:t>
            </a:r>
            <a:r>
              <a:rPr lang="en-US" altLang="zh-CN" sz="1600" b="0" i="0">
                <a:latin typeface="Arial" panose="020B0604020202020204" pitchFamily="34" charset="0"/>
                <a:cs typeface="Arial" panose="020B0604020202020204" pitchFamily="34" charset="0"/>
              </a:rPr>
              <a:t> China possesses the world's only complete rare earth industrial system, giving it a significant advantage. Meanwhile, the global rare earth supply chain is accelerating its diversification. The United States, taking the lead in introducing policies, is increasing investment in its domestic rare earth industry and rallying multiple countries to form resource circles, such as </a:t>
            </a:r>
            <a:r>
              <a:rPr lang="en-US" altLang="zh-CN" sz="1600" b="0" i="1">
                <a:latin typeface="Arial" panose="020B0604020202020204" pitchFamily="34" charset="0"/>
                <a:cs typeface="Arial" panose="020B0604020202020204" pitchFamily="34" charset="0"/>
              </a:rPr>
              <a:t>the Energy Resource Governance Initiative</a:t>
            </a:r>
            <a:r>
              <a:rPr lang="en-US" altLang="zh-CN" sz="1600" b="0" i="0">
                <a:latin typeface="Arial" panose="020B0604020202020204" pitchFamily="34" charset="0"/>
                <a:cs typeface="Arial" panose="020B0604020202020204" pitchFamily="34" charset="0"/>
              </a:rPr>
              <a:t> and </a:t>
            </a:r>
            <a:r>
              <a:rPr lang="en-US" altLang="zh-CN" sz="1600" b="0" i="1">
                <a:latin typeface="Arial" panose="020B0604020202020204" pitchFamily="34" charset="0"/>
                <a:cs typeface="Arial" panose="020B0604020202020204" pitchFamily="34" charset="0"/>
              </a:rPr>
              <a:t>the Minerals Security Partnership</a:t>
            </a:r>
            <a:r>
              <a:rPr lang="en-US" altLang="zh-CN" sz="1600" b="0" i="0">
                <a:latin typeface="Arial" panose="020B0604020202020204" pitchFamily="34" charset="0"/>
                <a:cs typeface="Arial" panose="020B0604020202020204" pitchFamily="34" charset="0"/>
              </a:rPr>
              <a:t>, in an attempt to reduce dependence on China and challenge China's dominant position in the supply of critical minerals.</a:t>
            </a:r>
            <a:endParaRPr lang="en-US" altLang="zh-CN" sz="1600" b="0" i="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95" y="3390265"/>
            <a:ext cx="10880725" cy="3279775"/>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文本框 1"/>
          <p:cNvSpPr txBox="1"/>
          <p:nvPr/>
        </p:nvSpPr>
        <p:spPr>
          <a:xfrm>
            <a:off x="519430" y="1231265"/>
            <a:ext cx="11292205" cy="5802630"/>
          </a:xfrm>
          <a:prstGeom prst="rect">
            <a:avLst/>
          </a:prstGeom>
        </p:spPr>
        <p:txBody>
          <a:bodyPr wrap="square">
            <a:noAutofit/>
          </a:bodyPr>
          <a:lstStyle/>
          <a:p>
            <a:pPr marL="0" algn="l">
              <a:lnSpc>
                <a:spcPct val="80000"/>
              </a:lnSpc>
              <a:spcBef>
                <a:spcPts val="600"/>
              </a:spcBef>
              <a:spcAft>
                <a:spcPts val="600"/>
              </a:spcAft>
              <a:buClrTx/>
              <a:buSzTx/>
              <a:buFontTx/>
              <a:buNone/>
            </a:pPr>
            <a:r>
              <a:rPr lang="en-US" altLang="zh-CN" sz="2000" b="1">
                <a:latin typeface="Arial" panose="020B0604020202020204" pitchFamily="34" charset="0"/>
                <a:ea typeface="+mj-ea"/>
                <a:cs typeface="Arial" panose="020B0604020202020204" pitchFamily="34" charset="0"/>
                <a:sym typeface="+mn-ea"/>
              </a:rPr>
              <a:t>Overall Guidelines: </a:t>
            </a:r>
            <a:r>
              <a:rPr lang="en-US" altLang="zh-CN" sz="2000">
                <a:latin typeface="Arial" panose="020B0604020202020204" pitchFamily="34" charset="0"/>
                <a:cs typeface="Arial" panose="020B0604020202020204" pitchFamily="34" charset="0"/>
                <a:sym typeface="+mn-ea"/>
              </a:rPr>
              <a:t>Guided by Xi Jinping Thought on Socialism with Chinese Characteristics for a New Era, we will implement the guiding principles of relevant Party meetings and General Secretary Xi Jinping's important instructions, and apply the new development philosophy. Through measures such as consolidating the resource foundation and optimizing mining rights, we will foster a new pattern in resource exploration, development, and protection. This will transform resource advantages into industrial and strategic strengths, driving high-quality development of the rare earth industry during the 15th Five-Year Plan period.</a:t>
            </a:r>
            <a:endParaRPr lang="en-US" altLang="zh-CN" sz="2000">
              <a:latin typeface="Arial" panose="020B0604020202020204" pitchFamily="34" charset="0"/>
              <a:cs typeface="Arial" panose="020B0604020202020204" pitchFamily="34" charset="0"/>
              <a:sym typeface="+mn-ea"/>
            </a:endParaRPr>
          </a:p>
          <a:p>
            <a:pPr marL="0" algn="l">
              <a:lnSpc>
                <a:spcPct val="80000"/>
              </a:lnSpc>
              <a:spcBef>
                <a:spcPts val="600"/>
              </a:spcBef>
              <a:spcAft>
                <a:spcPts val="600"/>
              </a:spcAft>
              <a:buClrTx/>
              <a:buSzTx/>
              <a:buFontTx/>
              <a:buNone/>
            </a:pPr>
            <a:r>
              <a:rPr lang="en-US" altLang="zh-CN" sz="2000" b="1" i="0">
                <a:latin typeface="Arial" panose="020B0604020202020204" pitchFamily="34" charset="0"/>
                <a:cs typeface="Arial" panose="020B0604020202020204" pitchFamily="34" charset="0"/>
              </a:rPr>
              <a:t>Basic Principles:</a:t>
            </a:r>
            <a:r>
              <a:rPr lang="en-US" altLang="zh-CN" sz="2000" b="0" i="0">
                <a:latin typeface="Arial" panose="020B0604020202020204" pitchFamily="34" charset="0"/>
                <a:cs typeface="Arial" panose="020B0604020202020204" pitchFamily="34" charset="0"/>
              </a:rPr>
              <a:t> intensify exploration and development and optimize the spatial layout; promote green innovation, coordinate resource development and environmental protection, and improve resource utilization efficiency as well as the level of technology and equipment; strengthen policy coordination, implement laws and regulations and deepen reform; and promote win-win cooperation, give full play to our strengths, utilize resources from both domestic and international markets, and establish a diversified security system.</a:t>
            </a:r>
            <a:endParaRPr lang="en-US" altLang="zh-CN" sz="2000" b="0" i="0">
              <a:latin typeface="Arial" panose="020B0604020202020204" pitchFamily="34" charset="0"/>
              <a:cs typeface="Arial" panose="020B0604020202020204" pitchFamily="34" charset="0"/>
            </a:endParaRPr>
          </a:p>
          <a:p>
            <a:pPr marL="0" indent="0">
              <a:lnSpc>
                <a:spcPct val="80000"/>
              </a:lnSpc>
              <a:spcBef>
                <a:spcPts val="600"/>
              </a:spcBef>
              <a:spcAft>
                <a:spcPts val="600"/>
              </a:spcAft>
              <a:buNone/>
            </a:pPr>
            <a:r>
              <a:rPr lang="en-US" altLang="zh-CN" sz="2000" b="1" i="0">
                <a:latin typeface="Arial" panose="020B0604020202020204" pitchFamily="34" charset="0"/>
                <a:cs typeface="Arial" panose="020B0604020202020204" pitchFamily="34" charset="0"/>
              </a:rPr>
              <a:t>Strategic Objectives:</a:t>
            </a:r>
            <a:r>
              <a:rPr lang="en-US" altLang="zh-CN" sz="2000" b="0" i="0">
                <a:latin typeface="Arial" panose="020B0604020202020204" pitchFamily="34" charset="0"/>
                <a:cs typeface="Arial" panose="020B0604020202020204" pitchFamily="34" charset="0"/>
              </a:rPr>
              <a:t> Our strategic objectives by 2030 are to enhance China's global discourse power in medium and heavy rare earths, with the output of medium and heavy rare earths (REO) reaching 25,000 to 30,000 metric tons, and boost the supply capacity of light rare earths, with the output of light rare earths (REO) hitting 450,000 to 500,000 metric tons. Specifically, 100,000 metric tons of rare earth resources will come from recycling and reuse, while 350,000 to 400,000 metric tons will be produced from raw ore. Major breakthroughs will be made in key technologies and equipment for resource exploration and development, and advanced and applicable technologies will be fully popularized and applied.</a:t>
            </a:r>
            <a:endParaRPr lang="en-US" altLang="zh-CN" sz="2000" b="0" i="0">
              <a:latin typeface="Arial" panose="020B0604020202020204" pitchFamily="34" charset="0"/>
              <a:cs typeface="Arial" panose="020B0604020202020204" pitchFamily="34" charset="0"/>
            </a:endParaRPr>
          </a:p>
        </p:txBody>
      </p:sp>
      <p:sp>
        <p:nvSpPr>
          <p:cNvPr id="3" name="文本框 2"/>
          <p:cNvSpPr txBox="1"/>
          <p:nvPr/>
        </p:nvSpPr>
        <p:spPr>
          <a:xfrm>
            <a:off x="1772285" y="267335"/>
            <a:ext cx="8646795" cy="363220"/>
          </a:xfrm>
          <a:prstGeom prst="rect">
            <a:avLst/>
          </a:prstGeom>
          <a:noFill/>
        </p:spPr>
        <p:txBody>
          <a:bodyPr wrap="square" rtlCol="0" anchor="t">
            <a:noAutofit/>
          </a:bodyPr>
          <a:lstStyle/>
          <a:p>
            <a:pPr algn="ctr">
              <a:buClrTx/>
              <a:buSzTx/>
              <a:buFontTx/>
            </a:pPr>
            <a:r>
              <a:rPr lang="en-US" altLang="zh-CN" sz="2400" b="1" dirty="0" smtClean="0">
                <a:solidFill>
                  <a:srgbClr val="FF0000"/>
                </a:solidFill>
                <a:latin typeface="微软雅黑" panose="020B0503020204020204" charset="-122"/>
                <a:ea typeface="微软雅黑" panose="020B0503020204020204" charset="-122"/>
                <a:cs typeface="+mn-cs"/>
                <a:sym typeface="+mn-ea"/>
              </a:rPr>
              <a:t>Overall Guidelines for China's Rare Earth Development During the 15th Five-Year Plan Period</a:t>
            </a:r>
            <a:endParaRPr lang="en-US" altLang="zh-CN" sz="2400" b="1" dirty="0" smtClean="0">
              <a:solidFill>
                <a:srgbClr val="FF0000"/>
              </a:solidFill>
              <a:latin typeface="微软雅黑" panose="020B0503020204020204" charset="-122"/>
              <a:ea typeface="微软雅黑" panose="020B0503020204020204" charset="-122"/>
              <a:cs typeface="+mn-cs"/>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6147"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6148" name="直接连接符 2"/>
          <p:cNvSpPr/>
          <p:nvPr>
            <p:custDataLst>
              <p:tags r:id="rId3"/>
            </p:custDataLst>
          </p:nvPr>
        </p:nvSpPr>
        <p:spPr>
          <a:xfrm>
            <a:off x="682626" y="1845628"/>
            <a:ext cx="4729162" cy="1587"/>
          </a:xfrm>
          <a:prstGeom prst="line">
            <a:avLst/>
          </a:prstGeom>
          <a:ln w="63500" cap="flat" cmpd="sng">
            <a:solidFill>
              <a:srgbClr val="F2F2F2">
                <a:alpha val="40999"/>
              </a:srgbClr>
            </a:solidFill>
            <a:prstDash val="solid"/>
            <a:miter/>
            <a:headEnd type="none" w="med" len="med"/>
            <a:tailEnd type="none" w="med" len="med"/>
          </a:ln>
        </p:spPr>
        <p:txBody>
          <a:bodyPr/>
          <a:lstStyle/>
          <a:p>
            <a:endParaRPr lang="zh-CN" altLang="en-US" sz="2100"/>
          </a:p>
        </p:txBody>
      </p:sp>
      <p:sp>
        <p:nvSpPr>
          <p:cNvPr id="2" name="标题 1" descr="7b0a202020202262756c6c6574223a20227b5c2263617465676f727949645c223a5c225c222c5c2274656d706c61746549645c223a32303233313534337d220a7d0a"/>
          <p:cNvSpPr>
            <a:spLocks noGrp="1"/>
          </p:cNvSpPr>
          <p:nvPr>
            <p:ph type="title"/>
            <p:custDataLst>
              <p:tags r:id="rId4"/>
            </p:custDataLst>
          </p:nvPr>
        </p:nvSpPr>
        <p:spPr>
          <a:xfrm>
            <a:off x="2309495" y="697230"/>
            <a:ext cx="9881870" cy="5557520"/>
          </a:xfrm>
        </p:spPr>
        <p:txBody>
          <a:bodyPr/>
          <a:lstStyle/>
          <a:p>
            <a:pPr marL="0" indent="0" algn="l">
              <a:lnSpc>
                <a:spcPct val="90000"/>
              </a:lnSpc>
              <a:buFont typeface="Wingdings" panose="05000000000000000000" charset="0"/>
            </a:pPr>
            <a:r>
              <a:rPr lang="en-US" altLang="zh-CN" sz="2800" dirty="0">
                <a:solidFill>
                  <a:schemeClr val="tx1"/>
                </a:solidFill>
                <a:latin typeface="Arial" panose="020B0604020202020204" pitchFamily="34" charset="0"/>
                <a:cs typeface="Arial" panose="020B0604020202020204" pitchFamily="34" charset="0"/>
              </a:rPr>
              <a:t>1. Current Status of Global Rare Earth Development and Utilization</a:t>
            </a:r>
            <a:br>
              <a:rPr lang="en-US" altLang="zh-CN" sz="2800" dirty="0">
                <a:solidFill>
                  <a:schemeClr val="tx1"/>
                </a:solidFill>
                <a:latin typeface="Arial" panose="020B0604020202020204" pitchFamily="34" charset="0"/>
                <a:cs typeface="Arial" panose="020B0604020202020204" pitchFamily="34" charset="0"/>
              </a:rPr>
            </a:br>
            <a:br>
              <a:rPr lang="zh-CN" altLang="en-US" sz="2800" dirty="0">
                <a:solidFill>
                  <a:schemeClr val="tx1"/>
                </a:solidFill>
                <a:latin typeface="Arial" panose="020B0604020202020204" pitchFamily="34" charset="0"/>
                <a:cs typeface="Arial" panose="020B0604020202020204" pitchFamily="34" charset="0"/>
              </a:rPr>
            </a:br>
            <a:r>
              <a:rPr lang="en-US" altLang="zh-CN" sz="2800" dirty="0" smtClean="0">
                <a:solidFill>
                  <a:schemeClr val="tx1"/>
                </a:solidFill>
                <a:latin typeface="Arial" panose="020B0604020202020204" pitchFamily="34" charset="0"/>
                <a:cs typeface="Arial" panose="020B0604020202020204" pitchFamily="34" charset="0"/>
              </a:rPr>
              <a:t>2. Development Policies for Rare Earth and Other Critical Minerals in the US and Europe</a:t>
            </a:r>
            <a:br>
              <a:rPr lang="en-US" altLang="zh-CN" sz="2800" dirty="0" smtClean="0">
                <a:solidFill>
                  <a:schemeClr val="tx1"/>
                </a:solidFill>
                <a:latin typeface="Arial" panose="020B0604020202020204" pitchFamily="34" charset="0"/>
                <a:cs typeface="Arial" panose="020B0604020202020204" pitchFamily="34" charset="0"/>
              </a:rPr>
            </a:br>
            <a:br>
              <a:rPr lang="en-US" altLang="zh-CN" sz="2800" dirty="0" smtClean="0">
                <a:solidFill>
                  <a:schemeClr val="tx1"/>
                </a:solidFill>
                <a:latin typeface="Arial" panose="020B0604020202020204" pitchFamily="34" charset="0"/>
                <a:cs typeface="Arial" panose="020B0604020202020204" pitchFamily="34" charset="0"/>
              </a:rPr>
            </a:br>
            <a:r>
              <a:rPr lang="en-US" altLang="zh-CN" sz="2800" dirty="0" smtClean="0">
                <a:solidFill>
                  <a:schemeClr val="tx1"/>
                </a:solidFill>
                <a:latin typeface="Arial" panose="020B0604020202020204" pitchFamily="34" charset="0"/>
                <a:cs typeface="Arial" panose="020B0604020202020204" pitchFamily="34" charset="0"/>
              </a:rPr>
              <a:t>3. </a:t>
            </a:r>
            <a:r>
              <a:rPr lang="en-US" altLang="zh-CN" sz="2800" dirty="0">
                <a:latin typeface="Arial" panose="020B0604020202020204" pitchFamily="34" charset="0"/>
                <a:cs typeface="Arial" panose="020B0604020202020204" pitchFamily="34" charset="0"/>
                <a:sym typeface="+mn-ea"/>
              </a:rPr>
              <a:t>Global Trends in Rare Earth Development</a:t>
            </a:r>
            <a:br>
              <a:rPr lang="en-US" altLang="zh-CN" sz="2800" dirty="0">
                <a:latin typeface="Arial" panose="020B0604020202020204" pitchFamily="34" charset="0"/>
                <a:cs typeface="Arial" panose="020B0604020202020204" pitchFamily="34" charset="0"/>
                <a:sym typeface="+mn-ea"/>
              </a:rPr>
            </a:br>
            <a:br>
              <a:rPr lang="zh-CN" altLang="en-US" sz="2800" dirty="0">
                <a:latin typeface="Arial" panose="020B0604020202020204" pitchFamily="34" charset="0"/>
                <a:cs typeface="Arial" panose="020B0604020202020204" pitchFamily="34" charset="0"/>
                <a:sym typeface="+mn-ea"/>
              </a:rPr>
            </a:br>
            <a:r>
              <a:rPr lang="en-US" sz="2800" dirty="0" smtClean="0">
                <a:latin typeface="Arial" panose="020B0604020202020204" pitchFamily="34" charset="0"/>
                <a:cs typeface="Arial" panose="020B0604020202020204" pitchFamily="34" charset="0"/>
                <a:sym typeface="+mn-ea"/>
              </a:rPr>
              <a:t>4. </a:t>
            </a:r>
            <a:r>
              <a:rPr lang="en-US" altLang="zh-CN" sz="2800" dirty="0">
                <a:latin typeface="Arial" panose="020B0604020202020204" pitchFamily="34" charset="0"/>
                <a:cs typeface="Arial" panose="020B0604020202020204" pitchFamily="34" charset="0"/>
                <a:sym typeface="+mn-ea"/>
              </a:rPr>
              <a:t>Current Status and Development Trends of China’s Rare Earth Industry During the 15th Five-Year Plan Period</a:t>
            </a:r>
            <a:br>
              <a:rPr lang="en-US" altLang="zh-CN" sz="2800" dirty="0">
                <a:latin typeface="Arial" panose="020B0604020202020204" pitchFamily="34" charset="0"/>
                <a:cs typeface="Arial" panose="020B0604020202020204" pitchFamily="34" charset="0"/>
                <a:sym typeface="+mn-ea"/>
              </a:rPr>
            </a:br>
            <a:br>
              <a:rPr lang="zh-CN" altLang="en-US" sz="2800" dirty="0">
                <a:latin typeface="Arial" panose="020B0604020202020204" pitchFamily="34" charset="0"/>
                <a:cs typeface="Arial" panose="020B0604020202020204" pitchFamily="34" charset="0"/>
                <a:sym typeface="+mn-ea"/>
              </a:rPr>
            </a:br>
            <a:r>
              <a:rPr lang="en-US" sz="2800" dirty="0" smtClean="0">
                <a:latin typeface="Arial" panose="020B0604020202020204" pitchFamily="34" charset="0"/>
                <a:cs typeface="Arial" panose="020B0604020202020204" pitchFamily="34" charset="0"/>
                <a:sym typeface="+mn-ea"/>
              </a:rPr>
              <a:t>5. </a:t>
            </a:r>
            <a:r>
              <a:rPr lang="en-US" altLang="zh-CN" sz="2800" dirty="0">
                <a:solidFill>
                  <a:schemeClr val="tx1"/>
                </a:solidFill>
                <a:latin typeface="Arial" panose="020B0604020202020204" pitchFamily="34" charset="0"/>
                <a:cs typeface="Arial" panose="020B0604020202020204" pitchFamily="34" charset="0"/>
              </a:rPr>
              <a:t>Proposals </a:t>
            </a:r>
            <a:r>
              <a:rPr lang="en-US" altLang="zh-CN" sz="2800" dirty="0">
                <a:solidFill>
                  <a:schemeClr val="tx1"/>
                </a:solidFill>
                <a:latin typeface="Arial" panose="020B0604020202020204" pitchFamily="34" charset="0"/>
                <a:cs typeface="Arial" panose="020B0604020202020204" pitchFamily="34" charset="0"/>
              </a:rPr>
              <a:t>for the High-Quality Development of China’s Rare Earth Industry During the 15th Five-Year Plan Period</a:t>
            </a:r>
            <a:endParaRPr lang="en-US" altLang="zh-CN" sz="2800" dirty="0">
              <a:solidFill>
                <a:schemeClr val="tx1"/>
              </a:solidFill>
              <a:latin typeface="Arial" panose="020B0604020202020204" pitchFamily="34" charset="0"/>
              <a:cs typeface="Arial" panose="020B0604020202020204" pitchFamily="34" charset="0"/>
            </a:endParaRPr>
          </a:p>
        </p:txBody>
      </p:sp>
      <p:grpSp>
        <p:nvGrpSpPr>
          <p:cNvPr id="14" name="组合 1"/>
          <p:cNvGrpSpPr/>
          <p:nvPr/>
        </p:nvGrpSpPr>
        <p:grpSpPr>
          <a:xfrm>
            <a:off x="344989" y="2363738"/>
            <a:ext cx="1610670" cy="1614426"/>
            <a:chOff x="1627086" y="1705794"/>
            <a:chExt cx="1610670" cy="1613928"/>
          </a:xfrm>
          <a:solidFill>
            <a:schemeClr val="tx2"/>
          </a:solidFill>
        </p:grpSpPr>
        <p:sp>
          <p:nvSpPr>
            <p:cNvPr id="15"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solidFill>
                <a:schemeClr val="tx2"/>
              </a:solidFill>
              <a:prstDash val="solid"/>
            </a:ln>
            <a:effectLst/>
          </p:spPr>
          <p:txBody>
            <a:bodyPr anchor="ctr"/>
            <a:lstStyle/>
            <a:p>
              <a:pPr algn="ctr">
                <a:defRPr/>
              </a:pPr>
              <a:endParaRPr lang="zh-CN" altLang="en-US" kern="0">
                <a:solidFill>
                  <a:srgbClr val="FFFFFF"/>
                </a:solidFill>
                <a:latin typeface="Arial" panose="020B0604020202020204"/>
                <a:ea typeface="宋体" panose="02010600030101010101" pitchFamily="2" charset="-122"/>
              </a:endParaRPr>
            </a:p>
          </p:txBody>
        </p:sp>
        <p:sp>
          <p:nvSpPr>
            <p:cNvPr id="16" name="椭圆 80"/>
            <p:cNvSpPr/>
            <p:nvPr/>
          </p:nvSpPr>
          <p:spPr bwMode="auto">
            <a:xfrm>
              <a:off x="1850445" y="1929603"/>
              <a:ext cx="1163953" cy="1166311"/>
            </a:xfrm>
            <a:prstGeom prst="ellipse">
              <a:avLst/>
            </a:prstGeom>
            <a:solidFill>
              <a:schemeClr val="bg1"/>
            </a:solidFill>
            <a:ln w="25400" cap="flat" cmpd="sng" algn="ctr">
              <a:solidFill>
                <a:schemeClr val="tx2"/>
              </a:solid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3" name="文本框 2"/>
          <p:cNvSpPr txBox="1"/>
          <p:nvPr/>
        </p:nvSpPr>
        <p:spPr>
          <a:xfrm>
            <a:off x="614045" y="2986405"/>
            <a:ext cx="1068705" cy="368300"/>
          </a:xfrm>
          <a:prstGeom prst="rect">
            <a:avLst/>
          </a:prstGeom>
          <a:solidFill>
            <a:srgbClr val="1F497D"/>
          </a:solidFill>
        </p:spPr>
        <p:txBody>
          <a:bodyPr wrap="square" rtlCol="0">
            <a:spAutoFit/>
          </a:bodyPr>
          <a:p>
            <a:r>
              <a:rPr lang="en-US" altLang="zh-CN" b="1">
                <a:solidFill>
                  <a:schemeClr val="bg1"/>
                </a:solidFill>
                <a:latin typeface="Arial" panose="020B0604020202020204" pitchFamily="34" charset="0"/>
                <a:cs typeface="Arial" panose="020B0604020202020204" pitchFamily="34" charset="0"/>
              </a:rPr>
              <a:t>Content</a:t>
            </a:r>
            <a:endParaRPr lang="en-US" altLang="zh-CN" b="1">
              <a:solidFill>
                <a:schemeClr val="bg1"/>
              </a:solidFill>
              <a:latin typeface="Arial" panose="020B0604020202020204" pitchFamily="34" charset="0"/>
              <a:cs typeface="Arial" panose="020B0604020202020204" pitchFamily="34" charset="0"/>
            </a:endParaRPr>
          </a:p>
        </p:txBody>
      </p:sp>
    </p:spTree>
    <p:custDataLst>
      <p:tags r:id="rId5"/>
    </p:custDataLst>
  </p:cSld>
  <p:clrMapOvr>
    <a:masterClrMapping/>
  </p:clrMapOvr>
  <p:transition advTm="2000">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15" name="矩形 14"/>
          <p:cNvSpPr/>
          <p:nvPr>
            <p:custDataLst>
              <p:tags r:id="rId3"/>
            </p:custDataLst>
          </p:nvPr>
        </p:nvSpPr>
        <p:spPr>
          <a:xfrm>
            <a:off x="277495" y="1877695"/>
            <a:ext cx="3246755" cy="597535"/>
          </a:xfrm>
          <a:prstGeom prst="rect">
            <a:avLst/>
          </a:prstGeom>
          <a:noFill/>
        </p:spPr>
        <p:txBody>
          <a:bodyPr wrap="square" lIns="0" tIns="0" rIns="0" bIns="0" rtlCol="0" anchor="ctr">
            <a:noAutofit/>
          </a:bodyPr>
          <a:lstStyle/>
          <a:p>
            <a:pPr>
              <a:spcBef>
                <a:spcPct val="0"/>
              </a:spcBef>
              <a:spcAft>
                <a:spcPct val="0"/>
              </a:spcAft>
            </a:pPr>
            <a:r>
              <a:rPr lang="en-US" altLang="zh-CN" sz="2000" b="1">
                <a:solidFill>
                  <a:schemeClr val="accent1"/>
                </a:solidFill>
                <a:latin typeface="Arial" panose="020B0604020202020204" pitchFamily="34" charset="0"/>
                <a:cs typeface="Arial" panose="020B0604020202020204" pitchFamily="34" charset="0"/>
                <a:sym typeface="+mn-ea"/>
              </a:rPr>
              <a:t>Mineral Geological Survey</a:t>
            </a:r>
            <a:endParaRPr lang="en-US" altLang="zh-CN" sz="2000" b="1">
              <a:solidFill>
                <a:schemeClr val="accent1"/>
              </a:solidFill>
              <a:latin typeface="Arial" panose="020B0604020202020204" pitchFamily="34" charset="0"/>
              <a:cs typeface="Arial" panose="020B0604020202020204" pitchFamily="34" charset="0"/>
              <a:sym typeface="+mn-ea"/>
            </a:endParaRPr>
          </a:p>
        </p:txBody>
      </p:sp>
      <p:sp>
        <p:nvSpPr>
          <p:cNvPr id="18" name="矩形 17"/>
          <p:cNvSpPr/>
          <p:nvPr>
            <p:custDataLst>
              <p:tags r:id="rId4"/>
            </p:custDataLst>
          </p:nvPr>
        </p:nvSpPr>
        <p:spPr>
          <a:xfrm>
            <a:off x="363855" y="2503170"/>
            <a:ext cx="3026410" cy="3963670"/>
          </a:xfrm>
          <a:prstGeom prst="rect">
            <a:avLst/>
          </a:prstGeom>
          <a:noFill/>
        </p:spPr>
        <p:txBody>
          <a:bodyPr wrap="square" lIns="0" tIns="0" rIns="0" bIns="0" rtlCol="0" anchor="t" anchorCtr="0">
            <a:noAutofit/>
          </a:bodyPr>
          <a:lstStyle/>
          <a:p>
            <a:pPr algn="l">
              <a:lnSpc>
                <a:spcPct val="110000"/>
              </a:lnSpc>
              <a:spcBef>
                <a:spcPct val="0"/>
              </a:spcBef>
              <a:spcAft>
                <a:spcPct val="0"/>
              </a:spcAft>
            </a:pPr>
            <a:r>
              <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China is rich in rare earth resources, mainly distributed across several provinces and regions in South China and western Sichuan. It is recommended that during the 15th Five-Year Plan period, the Group establish national planned mining areas in eight provincial regions including Hubei, and incorporate 11 key survey areas and 17 key exploration areas into the national planned mining zone framework.</a:t>
            </a:r>
            <a:endPar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endParaRPr>
          </a:p>
        </p:txBody>
      </p:sp>
      <p:sp>
        <p:nvSpPr>
          <p:cNvPr id="42" name="文本框 41"/>
          <p:cNvSpPr txBox="1"/>
          <p:nvPr/>
        </p:nvSpPr>
        <p:spPr>
          <a:xfrm>
            <a:off x="3079750" y="1259205"/>
            <a:ext cx="4398645" cy="434975"/>
          </a:xfrm>
          <a:prstGeom prst="rect">
            <a:avLst/>
          </a:prstGeom>
        </p:spPr>
        <p:txBody>
          <a:bodyPr wrap="square">
            <a:spAutoFit/>
          </a:bodyPr>
          <a:lstStyle/>
          <a:p>
            <a:pPr indent="304800" algn="ctr" defTabSz="266700">
              <a:lnSpc>
                <a:spcPct val="80000"/>
              </a:lnSpc>
              <a:spcBef>
                <a:spcPct val="0"/>
              </a:spcBef>
              <a:spcAft>
                <a:spcPct val="0"/>
              </a:spcAft>
            </a:pPr>
            <a:r>
              <a:rPr lang="en-US" altLang="zh-CN" sz="1400">
                <a:latin typeface="Arial" panose="020B0604020202020204" pitchFamily="34" charset="0"/>
                <a:ea typeface="黑体" panose="02010609060101010101" pitchFamily="1" charset="-122"/>
                <a:cs typeface="Arial" panose="020B0604020202020204" pitchFamily="34" charset="0"/>
              </a:rPr>
              <a:t>Key Rare Earth Resource Survey Areas During the 15th Five-Year Plan Period</a:t>
            </a:r>
            <a:endParaRPr lang="en-US" altLang="zh-CN" sz="14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43" name="表格 42"/>
          <p:cNvGraphicFramePr/>
          <p:nvPr>
            <p:custDataLst>
              <p:tags r:id="rId5"/>
            </p:custDataLst>
          </p:nvPr>
        </p:nvGraphicFramePr>
        <p:xfrm>
          <a:off x="3618865" y="1694180"/>
          <a:ext cx="3693160" cy="4537075"/>
        </p:xfrm>
        <a:graphic>
          <a:graphicData uri="http://schemas.openxmlformats.org/drawingml/2006/table">
            <a:tbl>
              <a:tblPr/>
              <a:tblGrid>
                <a:gridCol w="532130"/>
                <a:gridCol w="1039495"/>
                <a:gridCol w="704850"/>
                <a:gridCol w="1416685"/>
              </a:tblGrid>
              <a:tr h="671830">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No.</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rPr>
                        <a:t>Province (Region, Municipality)</a:t>
                      </a:r>
                      <a:endParaRPr lang="en-US" altLang="zh-CN" sz="1100" b="1">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rPr>
                        <a:t>Volume</a:t>
                      </a:r>
                      <a:endParaRPr lang="en-US" altLang="zh-CN" sz="1100" b="1">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rPr>
                        <a:t>Name</a:t>
                      </a:r>
                      <a:endParaRPr lang="en-US" altLang="zh-CN" sz="1100" b="1">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50419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Inner Mongolia</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655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Zhejiang</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591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Jiangxi</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591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Hubei</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655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Guangdong</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52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Guangxi</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655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591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Yunnan</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655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52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Gansu</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33655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Qinghai</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zh-CN" sz="1100">
                        <a:latin typeface="Arial" panose="020B0604020202020204" pitchFamily="34" charset="0"/>
                        <a:ea typeface="宋体" panose="02010600030101010101" pitchFamily="2" charset="-122"/>
                        <a:cs typeface="Arial" panose="020B0604020202020204" pitchFamily="34" charset="0"/>
                      </a:endParaRPr>
                    </a:p>
                    <a:p>
                      <a:pPr marL="0" indent="0" algn="just">
                        <a:spcBef>
                          <a:spcPct val="0"/>
                        </a:spcBef>
                        <a:spcAft>
                          <a:spcPct val="0"/>
                        </a:spcAft>
                      </a:pPr>
                      <a:endParaRPr 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47" name="文本框 46"/>
          <p:cNvSpPr txBox="1"/>
          <p:nvPr/>
        </p:nvSpPr>
        <p:spPr>
          <a:xfrm>
            <a:off x="2443480" y="254635"/>
            <a:ext cx="7304405" cy="401955"/>
          </a:xfrm>
          <a:prstGeom prst="rect">
            <a:avLst/>
          </a:prstGeom>
          <a:noFill/>
        </p:spPr>
        <p:txBody>
          <a:bodyPr wrap="square" rtlCol="0" anchor="t">
            <a:noAutofit/>
          </a:bodyPr>
          <a:lstStyle/>
          <a:p>
            <a:pPr algn="ctr">
              <a:lnSpc>
                <a:spcPct val="80000"/>
              </a:lnSpc>
              <a:buClrTx/>
              <a:buSzTx/>
              <a:buFontTx/>
            </a:pPr>
            <a:r>
              <a:rPr lang="en-US" altLang="zh-CN" sz="2400" b="1" dirty="0" smtClean="0">
                <a:solidFill>
                  <a:srgbClr val="FF0000"/>
                </a:solidFill>
                <a:latin typeface="微软雅黑" panose="020B0503020204020204" charset="-122"/>
                <a:ea typeface="微软雅黑" panose="020B0503020204020204" charset="-122"/>
                <a:cs typeface="+mn-cs"/>
                <a:sym typeface="+mn-ea"/>
              </a:rPr>
              <a:t>Overall Layout of the Rare Earth Industry During the 15th Five-Year Plan Period</a:t>
            </a:r>
            <a:endParaRPr lang="en-US" altLang="zh-CN" sz="2400" b="1" dirty="0" smtClean="0">
              <a:solidFill>
                <a:srgbClr val="FF0000"/>
              </a:solidFill>
              <a:latin typeface="微软雅黑" panose="020B0503020204020204" charset="-122"/>
              <a:ea typeface="微软雅黑" panose="020B0503020204020204" charset="-122"/>
              <a:cs typeface="+mn-cs"/>
              <a:sym typeface="+mn-ea"/>
            </a:endParaRPr>
          </a:p>
        </p:txBody>
      </p:sp>
      <p:graphicFrame>
        <p:nvGraphicFramePr>
          <p:cNvPr id="49" name="表格 48"/>
          <p:cNvGraphicFramePr/>
          <p:nvPr>
            <p:custDataLst>
              <p:tags r:id="rId6"/>
            </p:custDataLst>
          </p:nvPr>
        </p:nvGraphicFramePr>
        <p:xfrm>
          <a:off x="7378065" y="1122680"/>
          <a:ext cx="4624070" cy="5509895"/>
        </p:xfrm>
        <a:graphic>
          <a:graphicData uri="http://schemas.openxmlformats.org/drawingml/2006/table">
            <a:tbl>
              <a:tblPr/>
              <a:tblGrid>
                <a:gridCol w="589280"/>
                <a:gridCol w="1605280"/>
                <a:gridCol w="857885"/>
                <a:gridCol w="1571625"/>
              </a:tblGrid>
              <a:tr h="341630">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No.</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sym typeface="+mn-ea"/>
                        </a:rPr>
                        <a:t>Province (Region, Municipality)</a:t>
                      </a:r>
                      <a:endParaRPr lang="zh-CN" sz="1100" b="1">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rPr>
                        <a:t>Volume</a:t>
                      </a:r>
                      <a:endParaRPr lang="en-US" altLang="zh-CN" sz="1100" b="1">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rPr>
                        <a:t>Name</a:t>
                      </a:r>
                      <a:endParaRPr lang="en-US" altLang="zh-CN" sz="1100" b="1">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654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Inner Mongolia</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71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Zhejiang</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71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Fujian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654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71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654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71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5">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Jiangxi</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5">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71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654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71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4163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654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Shandong</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52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Hubei</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654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Guangxi</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71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654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en-US" altLang="zh-CN" sz="1100">
                        <a:latin typeface="Arial" panose="020B0604020202020204" pitchFamily="34" charset="0"/>
                        <a:ea typeface="宋体" panose="02010600030101010101" pitchFamily="2" charset="-122"/>
                        <a:cs typeface="Arial" panose="020B0604020202020204" pitchFamily="34" charset="0"/>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528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17</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Yunnan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sym typeface="+mn-ea"/>
                        </a:rPr>
                        <a:t>......</a:t>
                      </a:r>
                      <a:endParaRPr lang="zh-CN" sz="1100">
                        <a:latin typeface="Arial" panose="020B0604020202020204" pitchFamily="34" charset="0"/>
                        <a:ea typeface="宋体" panose="02010600030101010101" pitchFamily="2" charset="-122"/>
                        <a:cs typeface="Arial" panose="020B0604020202020204" pitchFamily="34" charset="0"/>
                      </a:endParaRPr>
                    </a:p>
                    <a:p>
                      <a:pPr marL="0" indent="0" algn="l">
                        <a:spcBef>
                          <a:spcPct val="0"/>
                        </a:spcBef>
                        <a:spcAft>
                          <a:spcPct val="0"/>
                        </a:spcAft>
                      </a:pPr>
                      <a:endParaRPr 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2" name="文本框 1"/>
          <p:cNvSpPr txBox="1"/>
          <p:nvPr/>
        </p:nvSpPr>
        <p:spPr>
          <a:xfrm>
            <a:off x="8886190" y="576580"/>
            <a:ext cx="3248025" cy="606425"/>
          </a:xfrm>
          <a:prstGeom prst="rect">
            <a:avLst/>
          </a:prstGeom>
        </p:spPr>
        <p:txBody>
          <a:bodyPr wrap="square">
            <a:spAutoFit/>
          </a:bodyPr>
          <a:lstStyle/>
          <a:p>
            <a:pPr indent="304800" algn="ctr" defTabSz="266700">
              <a:lnSpc>
                <a:spcPct val="80000"/>
              </a:lnSpc>
              <a:spcBef>
                <a:spcPct val="0"/>
              </a:spcBef>
              <a:spcAft>
                <a:spcPct val="0"/>
              </a:spcAft>
            </a:pPr>
            <a:r>
              <a:rPr lang="en-US" altLang="zh-CN" sz="1400">
                <a:latin typeface="Arial" panose="020B0604020202020204" pitchFamily="34" charset="0"/>
                <a:ea typeface="黑体" panose="02010609060101010101" pitchFamily="1" charset="-122"/>
                <a:cs typeface="Arial" panose="020B0604020202020204" pitchFamily="34" charset="0"/>
              </a:rPr>
              <a:t>Key Rare Earth Resource Survey Areas During the 15th Five-Year Plan Period</a:t>
            </a:r>
            <a:endParaRPr lang="en-US" altLang="zh-CN" sz="1400">
              <a:latin typeface="Arial" panose="020B0604020202020204" pitchFamily="34" charset="0"/>
              <a:ea typeface="黑体" panose="02010609060101010101" pitchFamily="1" charset="-122"/>
              <a:cs typeface="Arial" panose="020B0604020202020204" pitchFamily="34" charset="0"/>
            </a:endParaRPr>
          </a:p>
        </p:txBody>
      </p:sp>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1" name="矩形 20"/>
          <p:cNvSpPr/>
          <p:nvPr>
            <p:custDataLst>
              <p:tags r:id="rId3"/>
            </p:custDataLst>
          </p:nvPr>
        </p:nvSpPr>
        <p:spPr>
          <a:xfrm>
            <a:off x="683260" y="1398270"/>
            <a:ext cx="3290570" cy="597535"/>
          </a:xfrm>
          <a:prstGeom prst="rect">
            <a:avLst/>
          </a:prstGeom>
          <a:noFill/>
        </p:spPr>
        <p:txBody>
          <a:bodyPr wrap="square" lIns="0" tIns="0" rIns="0" bIns="0" rtlCol="0" anchor="ctr">
            <a:noAutofit/>
          </a:bodyPr>
          <a:lstStyle/>
          <a:p>
            <a:pPr>
              <a:spcBef>
                <a:spcPct val="0"/>
              </a:spcBef>
              <a:spcAft>
                <a:spcPct val="0"/>
              </a:spcAft>
            </a:pPr>
            <a:r>
              <a:rPr lang="en-US" altLang="zh-CN" sz="2000" b="1">
                <a:solidFill>
                  <a:schemeClr val="accent1"/>
                </a:solidFill>
                <a:latin typeface="Arial" panose="020B0604020202020204" pitchFamily="34" charset="0"/>
                <a:cs typeface="Arial" panose="020B0604020202020204" pitchFamily="34" charset="0"/>
                <a:sym typeface="+mn-ea"/>
              </a:rPr>
              <a:t>Key Planned Mining Areas</a:t>
            </a:r>
            <a:endParaRPr lang="en-US" altLang="zh-CN" sz="2000" b="1">
              <a:solidFill>
                <a:schemeClr val="accent1"/>
              </a:solidFill>
              <a:latin typeface="Arial" panose="020B0604020202020204" pitchFamily="34" charset="0"/>
              <a:cs typeface="Arial" panose="020B0604020202020204" pitchFamily="34" charset="0"/>
              <a:sym typeface="+mn-ea"/>
            </a:endParaRPr>
          </a:p>
        </p:txBody>
      </p:sp>
      <p:sp>
        <p:nvSpPr>
          <p:cNvPr id="23" name="矩形 22"/>
          <p:cNvSpPr/>
          <p:nvPr>
            <p:custDataLst>
              <p:tags r:id="rId4"/>
            </p:custDataLst>
          </p:nvPr>
        </p:nvSpPr>
        <p:spPr>
          <a:xfrm>
            <a:off x="725050" y="1995480"/>
            <a:ext cx="3174263" cy="2122634"/>
          </a:xfrm>
          <a:prstGeom prst="rect">
            <a:avLst/>
          </a:prstGeom>
          <a:noFill/>
        </p:spPr>
        <p:txBody>
          <a:bodyPr wrap="square" lIns="0" tIns="0" rIns="0" bIns="0" rtlCol="0" anchor="t" anchorCtr="0">
            <a:noAutofit/>
          </a:bodyPr>
          <a:lstStyle/>
          <a:p>
            <a:pPr algn="l">
              <a:lnSpc>
                <a:spcPct val="110000"/>
              </a:lnSpc>
              <a:spcBef>
                <a:spcPct val="0"/>
              </a:spcBef>
              <a:spcAft>
                <a:spcPct val="0"/>
              </a:spcAft>
            </a:pPr>
            <a:r>
              <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During the 14th Five-Year Plan period, a series of geological surveys led to the discovery of XXX million tonnes of new rare earth oxide resources. Among these, significant increases in rare earth resources were identified in the Liangshan Prefecture of Sichuan Province and the Anyuan County of Jiangxi Province.</a:t>
            </a:r>
            <a:endPar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endParaRPr>
          </a:p>
        </p:txBody>
      </p:sp>
      <p:sp>
        <p:nvSpPr>
          <p:cNvPr id="2" name="文本框 1"/>
          <p:cNvSpPr txBox="1"/>
          <p:nvPr/>
        </p:nvSpPr>
        <p:spPr>
          <a:xfrm>
            <a:off x="5188585" y="1296988"/>
            <a:ext cx="5080000" cy="434975"/>
          </a:xfrm>
          <a:prstGeom prst="rect">
            <a:avLst/>
          </a:prstGeom>
        </p:spPr>
        <p:txBody>
          <a:bodyPr>
            <a:spAutoFit/>
          </a:bodyPr>
          <a:lstStyle/>
          <a:p>
            <a:pPr marL="0" indent="304800" algn="ctr" defTabSz="266700">
              <a:lnSpc>
                <a:spcPct val="70000"/>
              </a:lnSpc>
              <a:spcBef>
                <a:spcPct val="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Key Planned Rare Earth Resource Zones During the 15th Five-Year Plan Period</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3" name="表格 2"/>
          <p:cNvGraphicFramePr/>
          <p:nvPr>
            <p:custDataLst>
              <p:tags r:id="rId5"/>
            </p:custDataLst>
          </p:nvPr>
        </p:nvGraphicFramePr>
        <p:xfrm>
          <a:off x="4099560" y="1657985"/>
          <a:ext cx="7270750" cy="4410710"/>
        </p:xfrm>
        <a:graphic>
          <a:graphicData uri="http://schemas.openxmlformats.org/drawingml/2006/table">
            <a:tbl>
              <a:tblPr/>
              <a:tblGrid>
                <a:gridCol w="338455"/>
                <a:gridCol w="2826385"/>
                <a:gridCol w="1113790"/>
                <a:gridCol w="1236345"/>
                <a:gridCol w="1755775"/>
              </a:tblGrid>
              <a:tr h="74930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No.</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Name</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Administrative Location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Exploration Level</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Estimated Additional Resources (10,000 t REO)</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7815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Rare Earth Mine, Baotou, Inner Mongolia</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Baotou</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Prospecting</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4988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Rare Earth Mine, Longnan, Jiangxi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Longnan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Reconnaissance</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4988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Rare Earth Mine, Longnan, Jiangxi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Longnan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Reconnaissance</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5052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Rare Earth Mine, Dingnan, Jiangxi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Dingnan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Reconnaissance</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7752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Ore Section, Anyuan, Jiangxi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Anyuan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Prospecting</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4988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Rare Earth Mine, Shaoguan, Guangdong</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Shaoguan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Reconnaissance</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7815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Rare Earth Mine, Pingnan, Guangxi Zhuang Autonomous Region</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Pingnan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Detailed Exploration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7752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Rare Earth Mine, Pingnan, Guangxi Zhuang Autonomous Region</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Pingnan</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Prospecting</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49885">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XXX Rare Earth Mine, Liangshan Prefecture, Sichuan</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Liangshan Prefecture</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Prospecting</a:t>
                      </a:r>
                      <a:endParaRPr lang="en-US" altLang="zh-CN" sz="1100">
                        <a:latin typeface="Arial" panose="020B0604020202020204" pitchFamily="34" charset="0"/>
                        <a:ea typeface="宋体" panose="02010600030101010101" pitchFamily="2" charset="-122"/>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47" name="文本框 46"/>
          <p:cNvSpPr txBox="1"/>
          <p:nvPr/>
        </p:nvSpPr>
        <p:spPr>
          <a:xfrm>
            <a:off x="2443480" y="643255"/>
            <a:ext cx="7304405" cy="401955"/>
          </a:xfrm>
          <a:prstGeom prst="rect">
            <a:avLst/>
          </a:prstGeom>
          <a:noFill/>
        </p:spPr>
        <p:txBody>
          <a:bodyPr wrap="square" rtlCol="0" anchor="t">
            <a:noAutofit/>
          </a:bodyPr>
          <a:lstStyle/>
          <a:p>
            <a:pPr algn="ctr">
              <a:lnSpc>
                <a:spcPct val="80000"/>
              </a:lnSpc>
              <a:buClrTx/>
              <a:buSzTx/>
              <a:buFontTx/>
            </a:pPr>
            <a:r>
              <a:rPr lang="en-US" altLang="zh-CN" sz="2400" b="1" dirty="0" smtClean="0">
                <a:solidFill>
                  <a:srgbClr val="FF0000"/>
                </a:solidFill>
                <a:latin typeface="微软雅黑" panose="020B0503020204020204" charset="-122"/>
                <a:ea typeface="微软雅黑" panose="020B0503020204020204" charset="-122"/>
                <a:cs typeface="+mn-cs"/>
                <a:sym typeface="+mn-ea"/>
              </a:rPr>
              <a:t>Overall Layout of the Rare Earth Industry During the 15th Five-Year Plan Period</a:t>
            </a:r>
            <a:endParaRPr lang="en-US" altLang="zh-CN" sz="2400" b="1" dirty="0" smtClean="0">
              <a:solidFill>
                <a:srgbClr val="FF0000"/>
              </a:solidFill>
              <a:latin typeface="微软雅黑" panose="020B0503020204020204" charset="-122"/>
              <a:ea typeface="微软雅黑" panose="020B0503020204020204" charset="-122"/>
              <a:cs typeface="+mn-cs"/>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6" name="矩形 25"/>
          <p:cNvSpPr/>
          <p:nvPr>
            <p:custDataLst>
              <p:tags r:id="rId3"/>
            </p:custDataLst>
          </p:nvPr>
        </p:nvSpPr>
        <p:spPr>
          <a:xfrm>
            <a:off x="500380" y="1379220"/>
            <a:ext cx="2744470" cy="597535"/>
          </a:xfrm>
          <a:prstGeom prst="rect">
            <a:avLst/>
          </a:prstGeom>
          <a:noFill/>
        </p:spPr>
        <p:txBody>
          <a:bodyPr wrap="square" lIns="0" tIns="0" rIns="0" bIns="0" rtlCol="0" anchor="ctr">
            <a:noAutofit/>
          </a:bodyPr>
          <a:lstStyle/>
          <a:p>
            <a:pPr>
              <a:spcBef>
                <a:spcPct val="0"/>
              </a:spcBef>
              <a:spcAft>
                <a:spcPct val="0"/>
              </a:spcAft>
            </a:pPr>
            <a:r>
              <a:rPr lang="en-US" altLang="zh-CN" sz="2000" b="1">
                <a:solidFill>
                  <a:schemeClr val="accent1"/>
                </a:solidFill>
                <a:latin typeface="Arial" panose="020B0604020202020204" pitchFamily="34" charset="0"/>
                <a:cs typeface="Arial" panose="020B0604020202020204" pitchFamily="34" charset="0"/>
                <a:sym typeface="+mn-ea"/>
              </a:rPr>
              <a:t>Key Technological Breakthroughs</a:t>
            </a:r>
            <a:endParaRPr lang="en-US" altLang="zh-CN" sz="2000" b="1">
              <a:solidFill>
                <a:schemeClr val="accent1"/>
              </a:solidFill>
              <a:latin typeface="Arial" panose="020B0604020202020204" pitchFamily="34" charset="0"/>
              <a:cs typeface="Arial" panose="020B0604020202020204" pitchFamily="34" charset="0"/>
              <a:sym typeface="+mn-ea"/>
            </a:endParaRPr>
          </a:p>
        </p:txBody>
      </p:sp>
      <p:sp>
        <p:nvSpPr>
          <p:cNvPr id="28" name="矩形 27"/>
          <p:cNvSpPr/>
          <p:nvPr>
            <p:custDataLst>
              <p:tags r:id="rId4"/>
            </p:custDataLst>
          </p:nvPr>
        </p:nvSpPr>
        <p:spPr>
          <a:xfrm>
            <a:off x="500380" y="2066925"/>
            <a:ext cx="2298065" cy="2122805"/>
          </a:xfrm>
          <a:prstGeom prst="rect">
            <a:avLst/>
          </a:prstGeom>
          <a:noFill/>
        </p:spPr>
        <p:txBody>
          <a:bodyPr wrap="square" lIns="0" tIns="0" rIns="0" bIns="0" rtlCol="0" anchor="t" anchorCtr="0">
            <a:noAutofit/>
          </a:bodyPr>
          <a:lstStyle/>
          <a:p>
            <a:pPr algn="l">
              <a:lnSpc>
                <a:spcPct val="90000"/>
              </a:lnSpc>
              <a:spcBef>
                <a:spcPct val="0"/>
              </a:spcBef>
              <a:spcAft>
                <a:spcPct val="0"/>
              </a:spcAft>
            </a:pPr>
            <a:r>
              <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During the 15th Five-Year Plan period, China should intensify efforts to achieve technological breakthroughs in rare earths, driving the industry toward high-end, green, and intelligent development, thereby enhancing its global competitiveness.</a:t>
            </a:r>
            <a:endPar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endParaRPr>
          </a:p>
        </p:txBody>
      </p:sp>
      <p:graphicFrame>
        <p:nvGraphicFramePr>
          <p:cNvPr id="2" name="表格 1"/>
          <p:cNvGraphicFramePr/>
          <p:nvPr>
            <p:custDataLst>
              <p:tags r:id="rId5"/>
            </p:custDataLst>
          </p:nvPr>
        </p:nvGraphicFramePr>
        <p:xfrm>
          <a:off x="3103245" y="1193165"/>
          <a:ext cx="8799195" cy="3423920"/>
        </p:xfrm>
        <a:graphic>
          <a:graphicData uri="http://schemas.openxmlformats.org/drawingml/2006/table">
            <a:tbl>
              <a:tblPr/>
              <a:tblGrid>
                <a:gridCol w="2478405"/>
                <a:gridCol w="6320790"/>
              </a:tblGrid>
              <a:tr h="330200">
                <a:tc gridSpan="2">
                  <a:txBody>
                    <a:bodyPr/>
                    <a:lstStyle/>
                    <a:p>
                      <a:pPr algn="ctr">
                        <a:lnSpc>
                          <a:spcPts val="1600"/>
                        </a:lnSpc>
                        <a:spcBef>
                          <a:spcPct val="0"/>
                        </a:spcBef>
                        <a:spcAft>
                          <a:spcPct val="0"/>
                        </a:spcAft>
                      </a:pPr>
                      <a:r>
                        <a:rPr lang="en-US" altLang="zh-CN" sz="1200" b="0">
                          <a:latin typeface="Arial" panose="020B0604020202020204" pitchFamily="34" charset="0"/>
                          <a:ea typeface="宋体" panose="02010600030101010101" pitchFamily="2" charset="-122"/>
                          <a:cs typeface="Arial" panose="020B0604020202020204" pitchFamily="34" charset="0"/>
                        </a:rPr>
                        <a:t> </a:t>
                      </a:r>
                      <a:r>
                        <a:rPr lang="en-US" altLang="zh-CN" sz="1600" b="0">
                          <a:latin typeface="Arial" panose="020B0604020202020204" pitchFamily="34" charset="0"/>
                          <a:ea typeface="黑体" panose="02010609060101010101" pitchFamily="1" charset="-122"/>
                          <a:cs typeface="Arial" panose="020B0604020202020204" pitchFamily="34" charset="0"/>
                        </a:rPr>
                        <a:t> Major Green &amp; Technological Upgrading Projects for Rare Earth Resource Development and Utilization</a:t>
                      </a:r>
                      <a:endParaRPr lang="en-US" altLang="zh-CN" sz="1600" b="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838200">
                <a:tc>
                  <a:txBody>
                    <a:bodyPr/>
                    <a:lstStyle/>
                    <a:p>
                      <a:pPr algn="ctr">
                        <a:lnSpc>
                          <a:spcPts val="1600"/>
                        </a:lnSpc>
                        <a:spcBef>
                          <a:spcPct val="0"/>
                        </a:spcBef>
                        <a:spcAft>
                          <a:spcPct val="0"/>
                        </a:spcAft>
                      </a:pPr>
                      <a:r>
                        <a:rPr lang="en-US" altLang="zh-CN" sz="1100">
                          <a:latin typeface="Arial" panose="020B0604020202020204" pitchFamily="34" charset="0"/>
                          <a:ea typeface="宋体" panose="02010600030101010101" pitchFamily="2" charset="-122"/>
                        </a:rPr>
                        <a:t>Green and Efficient Mining Technologies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l">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◆Research on leaching technology and engineering for ion-adsorption rare earth deposits under complex geological conditions</a:t>
                      </a:r>
                      <a:endParaRPr lang="en-US" altLang="zh-CN" sz="1100">
                        <a:latin typeface="Arial" panose="020B0604020202020204" pitchFamily="34" charset="0"/>
                        <a:ea typeface="宋体" panose="02010600030101010101" pitchFamily="2" charset="-122"/>
                      </a:endParaRPr>
                    </a:p>
                    <a:p>
                      <a:pPr algn="l">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◆Research on high-efficiency recovery and recycling technology for leachate, along with supporting equipment</a:t>
                      </a:r>
                      <a:endParaRPr lang="en-US" altLang="zh-CN" sz="1100">
                        <a:latin typeface="Arial" panose="020B0604020202020204" pitchFamily="34" charset="0"/>
                        <a:ea typeface="宋体" panose="02010600030101010101" pitchFamily="2" charset="-122"/>
                      </a:endParaRPr>
                    </a:p>
                    <a:p>
                      <a:pPr algn="l">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◆Research on mine wastewater treatment and high-efficiency recovery of trace rare earths</a:t>
                      </a:r>
                      <a:endParaRPr lang="en-US" altLang="zh-CN" sz="1100">
                        <a:latin typeface="Arial" panose="020B0604020202020204" pitchFamily="34" charset="0"/>
                        <a:ea typeface="宋体" panose="02010600030101010101" pitchFamily="2" charset="-122"/>
                      </a:endParaRPr>
                    </a:p>
                    <a:p>
                      <a:pPr algn="l">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◆Development of eco-friendly leaching models and ecological restoration engineering techniques</a:t>
                      </a:r>
                      <a:endParaRPr lang="en-US" altLang="zh-CN" sz="1100">
                        <a:latin typeface="Arial" panose="020B0604020202020204" pitchFamily="34" charset="0"/>
                        <a:ea typeface="宋体" panose="02010600030101010101" pitchFamily="2" charset="-122"/>
                      </a:endParaRPr>
                    </a:p>
                    <a:p>
                      <a:pPr algn="l">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◆Application and promotion of green, efficient integrated leaching-extraction technology for ion-adsorption rare earth ores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38200">
                <a:tc>
                  <a:txBody>
                    <a:bodyPr/>
                    <a:lstStyle/>
                    <a:p>
                      <a:pPr algn="ctr">
                        <a:lnSpc>
                          <a:spcPts val="1600"/>
                        </a:lnSpc>
                        <a:spcBef>
                          <a:spcPct val="0"/>
                        </a:spcBef>
                        <a:spcAft>
                          <a:spcPct val="0"/>
                        </a:spcAft>
                      </a:pPr>
                      <a:r>
                        <a:rPr lang="en-US" altLang="zh-CN" sz="1100">
                          <a:latin typeface="Arial" panose="020B0604020202020204" pitchFamily="34" charset="0"/>
                          <a:ea typeface="宋体" panose="02010600030101010101" pitchFamily="2" charset="-122"/>
                        </a:rPr>
                        <a:t>Green and Efficient Beneficiation &amp; Metallurgical Processes and Equipment</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just">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◆New beneficiation reagents, green and efficient beneficiation processes, and equipment</a:t>
                      </a:r>
                      <a:endParaRPr lang="en-US" altLang="zh-CN" sz="1100">
                        <a:latin typeface="Arial" panose="020B0604020202020204" pitchFamily="34" charset="0"/>
                        <a:ea typeface="宋体" panose="02010600030101010101" pitchFamily="2" charset="-122"/>
                      </a:endParaRPr>
                    </a:p>
                    <a:p>
                      <a:pPr algn="just">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◆Priority separation technology for high-abundance rare earth elements</a:t>
                      </a:r>
                      <a:endParaRPr lang="en-US" altLang="zh-CN" sz="1100">
                        <a:latin typeface="Arial" panose="020B0604020202020204" pitchFamily="34" charset="0"/>
                        <a:ea typeface="宋体" panose="02010600030101010101" pitchFamily="2" charset="-122"/>
                      </a:endParaRPr>
                    </a:p>
                    <a:p>
                      <a:pPr algn="just">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◆Research, development, and application of novel extraction reagents</a:t>
                      </a:r>
                      <a:endParaRPr lang="en-US" altLang="zh-CN" sz="1100">
                        <a:latin typeface="Arial" panose="020B0604020202020204" pitchFamily="34" charset="0"/>
                        <a:ea typeface="宋体" panose="02010600030101010101" pitchFamily="2" charset="-122"/>
                      </a:endParaRPr>
                    </a:p>
                    <a:p>
                      <a:pPr algn="just">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◆High‑efficiency, clean extraction technology for complex, low‑grade rare earth resources</a:t>
                      </a:r>
                      <a:endParaRPr lang="en-US" altLang="zh-CN" sz="1100">
                        <a:latin typeface="Arial" panose="020B0604020202020204" pitchFamily="34" charset="0"/>
                        <a:ea typeface="宋体" panose="02010600030101010101" pitchFamily="2" charset="-122"/>
                      </a:endParaRPr>
                    </a:p>
                    <a:p>
                      <a:pPr algn="just">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◆Promotion and application of the magnesium bicarbonate method for separation and purification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08330">
                <a:tc>
                  <a:txBody>
                    <a:bodyPr/>
                    <a:lstStyle/>
                    <a:p>
                      <a:pPr algn="ctr">
                        <a:lnSpc>
                          <a:spcPts val="1600"/>
                        </a:lnSpc>
                        <a:spcBef>
                          <a:spcPct val="0"/>
                        </a:spcBef>
                        <a:spcAft>
                          <a:spcPct val="0"/>
                        </a:spcAft>
                      </a:pPr>
                      <a:r>
                        <a:rPr lang="en-US" altLang="zh-CN" sz="1100">
                          <a:latin typeface="Arial" panose="020B0604020202020204" pitchFamily="34" charset="0"/>
                          <a:ea typeface="宋体" panose="02010600030101010101" pitchFamily="2" charset="-122"/>
                        </a:rPr>
                        <a:t>Comprehensive Resource Utilization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just">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◆Comprehensive recovery technologies for associated valuable elements such as niobium, fluorine, thorium, molybdenum, and uranium</a:t>
                      </a:r>
                      <a:endParaRPr lang="en-US" altLang="zh-CN" sz="1100">
                        <a:latin typeface="Arial" panose="020B0604020202020204" pitchFamily="34" charset="0"/>
                        <a:ea typeface="宋体" panose="02010600030101010101" pitchFamily="2" charset="-122"/>
                      </a:endParaRPr>
                    </a:p>
                    <a:p>
                      <a:pPr algn="l">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◆Green and high-efficiency recovery and utilization technologies for secondary rare earth resources</a:t>
                      </a:r>
                      <a:endParaRPr lang="en-US" altLang="zh-CN" sz="1100">
                        <a:latin typeface="Arial" panose="020B0604020202020204" pitchFamily="34" charset="0"/>
                        <a:ea typeface="宋体" panose="02010600030101010101" pitchFamily="2" charset="-122"/>
                      </a:endParaRPr>
                    </a:p>
                    <a:p>
                      <a:pPr algn="just">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◆Source reduction and harmless treatment technologies for radioactive rare earth waste residues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graphicFrame>
        <p:nvGraphicFramePr>
          <p:cNvPr id="3" name="表格 2"/>
          <p:cNvGraphicFramePr/>
          <p:nvPr>
            <p:custDataLst>
              <p:tags r:id="rId6"/>
            </p:custDataLst>
          </p:nvPr>
        </p:nvGraphicFramePr>
        <p:xfrm>
          <a:off x="3103245" y="4888865"/>
          <a:ext cx="8816340" cy="1645285"/>
        </p:xfrm>
        <a:graphic>
          <a:graphicData uri="http://schemas.openxmlformats.org/drawingml/2006/table">
            <a:tbl>
              <a:tblPr/>
              <a:tblGrid>
                <a:gridCol w="2478405"/>
                <a:gridCol w="6337935"/>
              </a:tblGrid>
              <a:tr h="400685">
                <a:tc gridSpan="2">
                  <a:txBody>
                    <a:bodyPr/>
                    <a:lstStyle/>
                    <a:p>
                      <a:pPr marL="0" indent="0" algn="ctr">
                        <a:lnSpc>
                          <a:spcPts val="2600"/>
                        </a:lnSpc>
                        <a:spcBef>
                          <a:spcPct val="0"/>
                        </a:spcBef>
                        <a:spcAft>
                          <a:spcPct val="0"/>
                        </a:spcAft>
                      </a:pPr>
                      <a:r>
                        <a:rPr lang="en-US" altLang="zh-CN" sz="1200" b="0">
                          <a:latin typeface="国标黑体" panose="02000500000000000000" charset="-122"/>
                          <a:ea typeface="宋体" panose="02010600030101010101" pitchFamily="2" charset="-122"/>
                        </a:rPr>
                        <a:t> </a:t>
                      </a:r>
                      <a:r>
                        <a:rPr lang="en-US" altLang="zh-CN" sz="1600" b="0">
                          <a:latin typeface="Arial" panose="020B0604020202020204" pitchFamily="34" charset="0"/>
                          <a:ea typeface="黑体" panose="02010609060101010101" pitchFamily="1" charset="-122"/>
                          <a:cs typeface="Arial" panose="020B0604020202020204" pitchFamily="34" charset="0"/>
                        </a:rPr>
                        <a:t>Major Digital Transformation and Upgrading Projects for Rare Earth Mines</a:t>
                      </a:r>
                      <a:endParaRPr lang="en-US" altLang="zh-CN" sz="1600" b="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60960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Digital Mine Construction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Arial" panose="020B0604020202020204" pitchFamily="34" charset="0"/>
                          <a:ea typeface="宋体" panose="02010600030101010101" pitchFamily="2" charset="-122"/>
                        </a:rPr>
                        <a:t>◆Basic database and data sharing platform for rare earth mine resource extraction and beneficiation</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◆Intelligent production control system for rare earth mines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◆Digital management system for production monitoring and scheduling, and environmental monitoring system for rare earth mines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06400">
                <a:tc>
                  <a:txBody>
                    <a:bodyPr/>
                    <a:lstStyle/>
                    <a:p>
                      <a:pPr marL="0" indent="0" algn="ctr">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Smart Factory Construction for Smelting and Separation</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Arial" panose="020B0604020202020204" pitchFamily="34" charset="0"/>
                          <a:ea typeface="宋体" panose="02010600030101010101" pitchFamily="2" charset="-122"/>
                        </a:rPr>
                        <a:t>◆Real-time monitoring system for smelting and separation enterprises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◆Dynamic control and management system for smelting and separation enterprises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47" name="文本框 46"/>
          <p:cNvSpPr txBox="1"/>
          <p:nvPr/>
        </p:nvSpPr>
        <p:spPr>
          <a:xfrm>
            <a:off x="2443480" y="527685"/>
            <a:ext cx="7304405" cy="401955"/>
          </a:xfrm>
          <a:prstGeom prst="rect">
            <a:avLst/>
          </a:prstGeom>
          <a:noFill/>
        </p:spPr>
        <p:txBody>
          <a:bodyPr wrap="square" rtlCol="0" anchor="t">
            <a:noAutofit/>
          </a:bodyPr>
          <a:lstStyle/>
          <a:p>
            <a:pPr algn="ctr">
              <a:lnSpc>
                <a:spcPct val="80000"/>
              </a:lnSpc>
              <a:buClrTx/>
              <a:buSzTx/>
              <a:buFontTx/>
            </a:pPr>
            <a:r>
              <a:rPr lang="en-US" altLang="zh-CN" sz="2400" b="1" dirty="0" smtClean="0">
                <a:solidFill>
                  <a:srgbClr val="FF0000"/>
                </a:solidFill>
                <a:latin typeface="微软雅黑" panose="020B0503020204020204" charset="-122"/>
                <a:ea typeface="微软雅黑" panose="020B0503020204020204" charset="-122"/>
                <a:cs typeface="+mn-cs"/>
                <a:sym typeface="+mn-ea"/>
              </a:rPr>
              <a:t>Overall Layout of the Rare Earth Industry During the 15th Five-Year Plan Period</a:t>
            </a:r>
            <a:endParaRPr lang="en-US" altLang="zh-CN" sz="2400" b="1" dirty="0" smtClean="0">
              <a:solidFill>
                <a:srgbClr val="FF0000"/>
              </a:solidFill>
              <a:latin typeface="微软雅黑" panose="020B0503020204020204" charset="-122"/>
              <a:ea typeface="微软雅黑" panose="020B0503020204020204" charset="-122"/>
              <a:cs typeface="+mn-cs"/>
              <a:sym typeface="+mn-ea"/>
            </a:endParaRPr>
          </a:p>
        </p:txBody>
      </p:sp>
    </p:spTree>
    <p:custDataLst>
      <p:tags r:id="rId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graphicFrame>
        <p:nvGraphicFramePr>
          <p:cNvPr id="4" name="表格 3"/>
          <p:cNvGraphicFramePr/>
          <p:nvPr>
            <p:custDataLst>
              <p:tags r:id="rId3"/>
            </p:custDataLst>
          </p:nvPr>
        </p:nvGraphicFramePr>
        <p:xfrm>
          <a:off x="3244850" y="1244600"/>
          <a:ext cx="8337550" cy="5132070"/>
        </p:xfrm>
        <a:graphic>
          <a:graphicData uri="http://schemas.openxmlformats.org/drawingml/2006/table">
            <a:tbl>
              <a:tblPr/>
              <a:tblGrid>
                <a:gridCol w="1443990"/>
                <a:gridCol w="6893560"/>
              </a:tblGrid>
              <a:tr h="383540">
                <a:tc gridSpan="2">
                  <a:txBody>
                    <a:bodyPr/>
                    <a:lstStyle/>
                    <a:p>
                      <a:pPr marL="0" algn="ctr">
                        <a:lnSpc>
                          <a:spcPts val="2600"/>
                        </a:lnSpc>
                        <a:buClrTx/>
                        <a:buSzTx/>
                      </a:pPr>
                      <a:r>
                        <a:rPr lang="zh-CN" sz="1600" b="0">
                          <a:latin typeface="黑体" panose="02010609060101010101" pitchFamily="1" charset="-122"/>
                          <a:ea typeface="黑体" panose="02010609060101010101" pitchFamily="1" charset="-122"/>
                        </a:rPr>
                        <a:t>  </a:t>
                      </a:r>
                      <a:r>
                        <a:rPr lang="en-US" altLang="zh-CN" sz="1600" b="0">
                          <a:latin typeface="Arial" panose="020B0604020202020204" pitchFamily="34" charset="0"/>
                          <a:ea typeface="黑体" panose="02010609060101010101" pitchFamily="1" charset="-122"/>
                          <a:cs typeface="Arial" panose="020B0604020202020204" pitchFamily="34" charset="0"/>
                        </a:rPr>
                        <a:t>Major Projects for High-End Development of Rare Earth Functional Materials</a:t>
                      </a:r>
                      <a:endParaRPr lang="en-US" altLang="zh-CN" sz="1600" b="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389890">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Basic Theoretical Research</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◆Reveal the intrinsic characteristics of rare earth elements; develop the theory of 4f5d electron crystal fields</a:t>
                      </a:r>
                      <a:endParaRPr lang="en-US" altLang="zh-CN" sz="1100">
                        <a:latin typeface="Arial" panose="020B0604020202020204" pitchFamily="34" charset="0"/>
                        <a:ea typeface="宋体" panose="02010600030101010101" pitchFamily="2" charset="-122"/>
                        <a:cs typeface="Arial" panose="020B0604020202020204" pitchFamily="34" charset="0"/>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◆Study the microscopic mechanisms of rare earth 4f5d electrons in various functional materials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039110">
                <a:tc>
                  <a:txBody>
                    <a:bodyPr/>
                    <a:lstStyle/>
                    <a:p>
                      <a:pPr marL="0" indent="0" algn="ctr">
                        <a:lnSpc>
                          <a:spcPct val="100000"/>
                        </a:lnSpc>
                        <a:spcBef>
                          <a:spcPct val="0"/>
                        </a:spcBef>
                        <a:spcAft>
                          <a:spcPct val="0"/>
                        </a:spcAft>
                      </a:pPr>
                      <a:r>
                        <a:rPr lang="en-US" altLang="zh-CN" sz="1100">
                          <a:latin typeface="Arial" panose="020B0604020202020204" pitchFamily="34" charset="0"/>
                          <a:ea typeface="宋体" panose="02010600030101010101" pitchFamily="2" charset="-122"/>
                        </a:rPr>
                        <a:t>High-Performance Functional Materials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Arial" panose="020B0604020202020204" pitchFamily="34" charset="0"/>
                          <a:ea typeface="宋体" panose="02010600030101010101" pitchFamily="2" charset="-122"/>
                        </a:rPr>
                        <a:t>◆Major technological breakthroughs in production processes such as large-crystal diffusion, dual-main-phase preparation, and injection molding for magnetic materials, as well as key equipment including sintering furnaces, deformation furnaces, rapid solidification furnaces, and rapid quenching furnaces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◆Development and application of hot‑pressed and bonded rare earth permanent magnets with high remanence and high stability, as well as samarium-cobalt magnets with high operating temperature and high temperature stability</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◆Research and development of high-luminance, low-lumen-depreciation, high-stability nitride/oxide and fluoride emerging luminescent materials, along with high-efficiency preparation technologies and automated equipment for high-performance phosphors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◆Development and application of high-power-density, full-spectrum healthy lighting, and high-color-gamut display luminescent materials and devices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◆Low-cost preparation of high-purity anhydrous raw materials for rare earth halide scintillation crystals, key technologies for large-crystal growth, processing, and packaging, as well as research on intelligent crystal growth furnaces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◆Development of rare earth scintillation crystals with high energy and high time resolution, and high-power, high-energy rare earth laser crystals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◆Research and development of rapid solidification melting and casting processes, and preparation technologies for high-capacity, long-life hydrogen storage materials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◆Development of high-performance rare earth nickel-metal hydride batteries with wide temperature range, high specific capacity, and low self-discharge, along with new high-capacity rare earth hydrogen storage materials and devices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◆Key preparation technologies for high-thermal-stability ceria-zirconia oxygen storage materials, high‑dispersion noble metal technologies, and high-precision, high-stability catalyst coating manufacturing processes and systems</a:t>
                      </a:r>
                      <a:endParaRPr lang="en-US" altLang="zh-CN" sz="1100">
                        <a:latin typeface="Arial" panose="020B0604020202020204" pitchFamily="34" charset="0"/>
                        <a:ea typeface="宋体" panose="02010600030101010101" pitchFamily="2" charset="-122"/>
                      </a:endParaRPr>
                    </a:p>
                    <a:p>
                      <a:pPr marL="0" indent="0" algn="just">
                        <a:spcBef>
                          <a:spcPct val="0"/>
                        </a:spcBef>
                        <a:spcAft>
                          <a:spcPct val="0"/>
                        </a:spcAft>
                      </a:pPr>
                      <a:r>
                        <a:rPr lang="en-US" altLang="zh-CN" sz="1100">
                          <a:latin typeface="Arial" panose="020B0604020202020204" pitchFamily="34" charset="0"/>
                          <a:ea typeface="宋体" panose="02010600030101010101" pitchFamily="2" charset="-122"/>
                        </a:rPr>
                        <a:t>◆Research and development of deep-processing preparation technologies and equipment for ultra-high purity rare earth metals and sputtering targets</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47" name="文本框 46"/>
          <p:cNvSpPr txBox="1"/>
          <p:nvPr/>
        </p:nvSpPr>
        <p:spPr>
          <a:xfrm>
            <a:off x="2443480" y="527685"/>
            <a:ext cx="7304405" cy="401955"/>
          </a:xfrm>
          <a:prstGeom prst="rect">
            <a:avLst/>
          </a:prstGeom>
          <a:noFill/>
        </p:spPr>
        <p:txBody>
          <a:bodyPr wrap="square" rtlCol="0" anchor="t">
            <a:noAutofit/>
          </a:bodyPr>
          <a:lstStyle/>
          <a:p>
            <a:pPr algn="ctr">
              <a:lnSpc>
                <a:spcPct val="80000"/>
              </a:lnSpc>
              <a:buClrTx/>
              <a:buSzTx/>
              <a:buFontTx/>
            </a:pPr>
            <a:r>
              <a:rPr lang="en-US" altLang="zh-CN" sz="2400" b="1" dirty="0" smtClean="0">
                <a:solidFill>
                  <a:srgbClr val="FF0000"/>
                </a:solidFill>
                <a:latin typeface="微软雅黑" panose="020B0503020204020204" charset="-122"/>
                <a:ea typeface="微软雅黑" panose="020B0503020204020204" charset="-122"/>
                <a:cs typeface="+mn-cs"/>
                <a:sym typeface="+mn-ea"/>
              </a:rPr>
              <a:t>Overall Layout of the Rare Earth Industry During the 15th Five-Year Plan Period</a:t>
            </a:r>
            <a:endParaRPr lang="en-US" altLang="zh-CN" sz="2400" b="1" dirty="0" smtClean="0">
              <a:solidFill>
                <a:srgbClr val="FF0000"/>
              </a:solidFill>
              <a:latin typeface="微软雅黑" panose="020B0503020204020204" charset="-122"/>
              <a:ea typeface="微软雅黑" panose="020B0503020204020204" charset="-122"/>
              <a:cs typeface="+mn-cs"/>
              <a:sym typeface="+mn-ea"/>
            </a:endParaRPr>
          </a:p>
        </p:txBody>
      </p:sp>
      <p:sp>
        <p:nvSpPr>
          <p:cNvPr id="2" name="矩形 1"/>
          <p:cNvSpPr/>
          <p:nvPr>
            <p:custDataLst>
              <p:tags r:id="rId4"/>
            </p:custDataLst>
          </p:nvPr>
        </p:nvSpPr>
        <p:spPr>
          <a:xfrm>
            <a:off x="500380" y="1379220"/>
            <a:ext cx="2744470" cy="597535"/>
          </a:xfrm>
          <a:prstGeom prst="rect">
            <a:avLst/>
          </a:prstGeom>
          <a:noFill/>
        </p:spPr>
        <p:txBody>
          <a:bodyPr wrap="square" lIns="0" tIns="0" rIns="0" bIns="0" rtlCol="0" anchor="ctr">
            <a:noAutofit/>
          </a:bodyPr>
          <a:lstStyle/>
          <a:p>
            <a:pPr>
              <a:spcBef>
                <a:spcPct val="0"/>
              </a:spcBef>
              <a:spcAft>
                <a:spcPct val="0"/>
              </a:spcAft>
            </a:pPr>
            <a:r>
              <a:rPr lang="en-US" altLang="zh-CN" sz="2000" b="1">
                <a:solidFill>
                  <a:schemeClr val="accent1"/>
                </a:solidFill>
                <a:latin typeface="Arial" panose="020B0604020202020204" pitchFamily="34" charset="0"/>
                <a:cs typeface="Arial" panose="020B0604020202020204" pitchFamily="34" charset="0"/>
                <a:sym typeface="+mn-ea"/>
              </a:rPr>
              <a:t>Key Technological Breakthroughs</a:t>
            </a:r>
            <a:endParaRPr lang="en-US" altLang="zh-CN" sz="2000" b="1">
              <a:solidFill>
                <a:schemeClr val="accent1"/>
              </a:solidFill>
              <a:latin typeface="Arial" panose="020B0604020202020204" pitchFamily="34" charset="0"/>
              <a:cs typeface="Arial" panose="020B0604020202020204" pitchFamily="34" charset="0"/>
              <a:sym typeface="+mn-ea"/>
            </a:endParaRPr>
          </a:p>
        </p:txBody>
      </p:sp>
      <p:sp>
        <p:nvSpPr>
          <p:cNvPr id="3" name="矩形 2"/>
          <p:cNvSpPr/>
          <p:nvPr>
            <p:custDataLst>
              <p:tags r:id="rId5"/>
            </p:custDataLst>
          </p:nvPr>
        </p:nvSpPr>
        <p:spPr>
          <a:xfrm>
            <a:off x="500380" y="2066925"/>
            <a:ext cx="2298065" cy="2122805"/>
          </a:xfrm>
          <a:prstGeom prst="rect">
            <a:avLst/>
          </a:prstGeom>
          <a:noFill/>
        </p:spPr>
        <p:txBody>
          <a:bodyPr wrap="square" lIns="0" tIns="0" rIns="0" bIns="0" rtlCol="0" anchor="t" anchorCtr="0">
            <a:noAutofit/>
          </a:bodyPr>
          <a:lstStyle/>
          <a:p>
            <a:pPr algn="l">
              <a:lnSpc>
                <a:spcPct val="90000"/>
              </a:lnSpc>
              <a:spcBef>
                <a:spcPct val="0"/>
              </a:spcBef>
              <a:spcAft>
                <a:spcPct val="0"/>
              </a:spcAft>
            </a:pPr>
            <a:r>
              <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During the 15th Five-Year Plan period, China should intensify efforts to achieve technological breakthroughs in rare earths, driving the industry toward high-end, green, and intelligent development, thereby enhancing its global competitiveness.</a:t>
            </a:r>
            <a:endPar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endParaRPr>
          </a:p>
        </p:txBody>
      </p:sp>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7" name="矩形 1"/>
          <p:cNvSpPr/>
          <p:nvPr>
            <p:custDataLst>
              <p:tags r:id="rId1"/>
            </p:custDataLst>
          </p:nvPr>
        </p:nvSpPr>
        <p:spPr>
          <a:xfrm>
            <a:off x="10160794" y="226555"/>
            <a:ext cx="1949433" cy="827088"/>
          </a:xfrm>
          <a:prstGeom prst="rect">
            <a:avLst/>
          </a:prstGeom>
          <a:solidFill>
            <a:srgbClr val="DFEEF8"/>
          </a:solidFill>
          <a:ln w="25400">
            <a:noFill/>
          </a:ln>
        </p:spPr>
        <p:txBody>
          <a:bodyPr wrap="none" anchor="ctr" anchorCtr="0"/>
          <a:lstStyle/>
          <a:p>
            <a:pPr algn="ctr"/>
            <a:endParaRPr lang="zh-CN" altLang="en-US" sz="2400" b="1" dirty="0" smtClean="0">
              <a:solidFill>
                <a:srgbClr val="FFFF00"/>
              </a:solidFill>
              <a:latin typeface="微软雅黑" panose="020B0503020204020204" charset="-122"/>
              <a:ea typeface="微软雅黑" panose="020B0503020204020204" charset="-122"/>
              <a:sym typeface="微软雅黑" panose="020B0503020204020204" charset="-122"/>
            </a:endParaRPr>
          </a:p>
        </p:txBody>
      </p:sp>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 name="内容占位符 2"/>
          <p:cNvSpPr>
            <a:spLocks noGrp="1"/>
          </p:cNvSpPr>
          <p:nvPr>
            <p:ph idx="1"/>
            <p:custDataLst>
              <p:tags r:id="rId4"/>
            </p:custDataLst>
          </p:nvPr>
        </p:nvSpPr>
        <p:spPr>
          <a:xfrm>
            <a:off x="732155" y="1889760"/>
            <a:ext cx="10799445" cy="4479925"/>
          </a:xfrm>
        </p:spPr>
        <p:txBody>
          <a:bodyPr wrap="square">
            <a:no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lgn="l">
              <a:lnSpc>
                <a:spcPct val="100000"/>
              </a:lnSpc>
            </a:pPr>
            <a:r>
              <a:rPr lang="en-US" altLang="zh-CN" sz="1500" dirty="0">
                <a:solidFill>
                  <a:srgbClr val="FF0000"/>
                </a:solidFill>
                <a:latin typeface="Arial" panose="020B0604020202020204" pitchFamily="34" charset="0"/>
                <a:cs typeface="Arial" panose="020B0604020202020204" pitchFamily="34" charset="0"/>
              </a:rPr>
              <a:t>1. Strengthen foreign cooperation and enhance global deployment capabilities.</a:t>
            </a:r>
            <a:endParaRPr lang="en-US" altLang="zh-CN" sz="1500" dirty="0">
              <a:solidFill>
                <a:srgbClr val="FF0000"/>
              </a:solidFill>
              <a:latin typeface="Arial" panose="020B0604020202020204" pitchFamily="34" charset="0"/>
              <a:cs typeface="Arial" panose="020B0604020202020204" pitchFamily="34" charset="0"/>
            </a:endParaRPr>
          </a:p>
          <a:p>
            <a:pPr lvl="0" algn="l">
              <a:lnSpc>
                <a:spcPct val="100000"/>
              </a:lnSpc>
            </a:pPr>
            <a:r>
              <a:rPr lang="en-US" altLang="zh-CN" sz="1500" dirty="0">
                <a:latin typeface="Arial" panose="020B0604020202020204" pitchFamily="34" charset="0"/>
                <a:cs typeface="Arial" panose="020B0604020202020204" pitchFamily="34" charset="0"/>
              </a:rPr>
              <a:t>Leverage capital advantages based on the global distribution of light rare earth resources. Participate in rare earth exploration and development in countries such as Myanmar and Vietnam through equity acquisitions and other means, thereby reshaping the supply chain landscape. Capitalize on China’s rare earth technology and talent advantages to advance ion-adsorption rare earth international cooperation, contract mining operations, increase supply, prevent the outflow of talent and technology, and build a diversified supply chain.</a:t>
            </a:r>
            <a:endParaRPr lang="en-US" altLang="zh-CN" sz="1500" dirty="0">
              <a:latin typeface="Arial" panose="020B0604020202020204" pitchFamily="34" charset="0"/>
              <a:cs typeface="Arial" panose="020B0604020202020204" pitchFamily="34" charset="0"/>
            </a:endParaRPr>
          </a:p>
          <a:p>
            <a:pPr lvl="0" algn="l">
              <a:lnSpc>
                <a:spcPct val="100000"/>
              </a:lnSpc>
            </a:pPr>
            <a:endParaRPr lang="en-US" altLang="zh-CN" sz="1500" dirty="0">
              <a:latin typeface="Arial" panose="020B0604020202020204" pitchFamily="34" charset="0"/>
              <a:cs typeface="Arial" panose="020B0604020202020204" pitchFamily="34" charset="0"/>
            </a:endParaRPr>
          </a:p>
          <a:p>
            <a:pPr lvl="0" algn="l">
              <a:lnSpc>
                <a:spcPct val="100000"/>
              </a:lnSpc>
            </a:pPr>
            <a:r>
              <a:rPr lang="en-US" altLang="zh-CN" sz="1500" dirty="0">
                <a:solidFill>
                  <a:srgbClr val="FF0000"/>
                </a:solidFill>
                <a:latin typeface="Arial" panose="020B0604020202020204" pitchFamily="34" charset="0"/>
                <a:cs typeface="Arial" panose="020B0604020202020204" pitchFamily="34" charset="0"/>
              </a:rPr>
              <a:t>2. Strengthen the security of domestic rare earth technology and processes, and intellectual property management to prevent technology outflows.</a:t>
            </a:r>
            <a:endParaRPr lang="en-US" altLang="zh-CN" sz="1500" dirty="0">
              <a:solidFill>
                <a:srgbClr val="FF0000"/>
              </a:solidFill>
              <a:latin typeface="Arial" panose="020B0604020202020204" pitchFamily="34" charset="0"/>
              <a:cs typeface="Arial" panose="020B0604020202020204" pitchFamily="34" charset="0"/>
            </a:endParaRPr>
          </a:p>
          <a:p>
            <a:pPr lvl="0" algn="l">
              <a:lnSpc>
                <a:spcPct val="100000"/>
              </a:lnSpc>
            </a:pPr>
            <a:r>
              <a:rPr lang="en-US" altLang="zh-CN" sz="1500" dirty="0">
                <a:latin typeface="Arial" panose="020B0604020202020204" pitchFamily="34" charset="0"/>
                <a:cs typeface="Arial" panose="020B0604020202020204" pitchFamily="34" charset="0"/>
              </a:rPr>
              <a:t>Enhance technology and process security through preliminary assessments, employee training, security monitoring, and core technology protection. Study foreign patent policies, file patent applications in a timely manner, protect trade secrets, and establish legal teams to strengthen IP management, safeguard technological advantages, and protect legitimate rights and interests.</a:t>
            </a:r>
            <a:endParaRPr lang="en-US" altLang="zh-CN" sz="1500" dirty="0">
              <a:latin typeface="Arial" panose="020B0604020202020204" pitchFamily="34" charset="0"/>
              <a:cs typeface="Arial" panose="020B0604020202020204" pitchFamily="34" charset="0"/>
            </a:endParaRPr>
          </a:p>
          <a:p>
            <a:pPr lvl="0" algn="l">
              <a:lnSpc>
                <a:spcPct val="100000"/>
              </a:lnSpc>
            </a:pPr>
            <a:endParaRPr lang="zh-CN" altLang="en-US" sz="1500" dirty="0">
              <a:latin typeface="Arial" panose="020B0604020202020204" pitchFamily="34" charset="0"/>
              <a:cs typeface="Arial" panose="020B0604020202020204" pitchFamily="34" charset="0"/>
            </a:endParaRPr>
          </a:p>
          <a:p>
            <a:pPr lvl="0" algn="l">
              <a:lnSpc>
                <a:spcPct val="100000"/>
              </a:lnSpc>
            </a:pPr>
            <a:r>
              <a:rPr lang="en-US" altLang="zh-CN" sz="1500" dirty="0">
                <a:solidFill>
                  <a:srgbClr val="FF0000"/>
                </a:solidFill>
                <a:latin typeface="Arial" panose="020B0604020202020204" pitchFamily="34" charset="0"/>
                <a:cs typeface="Arial" panose="020B0604020202020204" pitchFamily="34" charset="0"/>
              </a:rPr>
              <a:t>3. Enhance responsibility awareness and uphold the international image.</a:t>
            </a:r>
            <a:endParaRPr lang="en-US" altLang="zh-CN" sz="1500" dirty="0">
              <a:solidFill>
                <a:srgbClr val="FF0000"/>
              </a:solidFill>
              <a:latin typeface="Arial" panose="020B0604020202020204" pitchFamily="34" charset="0"/>
              <a:cs typeface="Arial" panose="020B0604020202020204" pitchFamily="34" charset="0"/>
            </a:endParaRPr>
          </a:p>
          <a:p>
            <a:pPr lvl="0" algn="l">
              <a:lnSpc>
                <a:spcPct val="100000"/>
              </a:lnSpc>
            </a:pPr>
            <a:r>
              <a:rPr lang="en-US" altLang="zh-CN" sz="1500" dirty="0">
                <a:latin typeface="Arial" panose="020B0604020202020204" pitchFamily="34" charset="0"/>
                <a:cs typeface="Arial" panose="020B0604020202020204" pitchFamily="34" charset="0"/>
              </a:rPr>
              <a:t>Follow ESG trends by promoting the improvement of management, practices, and information disclosure across the entire industry chain, and strengthen communication with stakeholders. Reinforce industry self-discipline, advance the development of a credibility system, strictly control production capacity, avoid internal friction and disorderly competition, engage in international exchanges, and build an international rare earth resource community to maintain a positive international image.</a:t>
            </a:r>
            <a:endParaRPr lang="en-US" altLang="zh-CN" sz="1500" dirty="0">
              <a:latin typeface="Arial" panose="020B0604020202020204" pitchFamily="34" charset="0"/>
              <a:cs typeface="Arial" panose="020B0604020202020204" pitchFamily="34" charset="0"/>
            </a:endParaRPr>
          </a:p>
        </p:txBody>
      </p:sp>
      <p:sp>
        <p:nvSpPr>
          <p:cNvPr id="2" name="文本框 1"/>
          <p:cNvSpPr txBox="1"/>
          <p:nvPr/>
        </p:nvSpPr>
        <p:spPr>
          <a:xfrm>
            <a:off x="732155" y="1455420"/>
            <a:ext cx="10676890" cy="368300"/>
          </a:xfrm>
          <a:prstGeom prst="rect">
            <a:avLst/>
          </a:prstGeom>
          <a:noFill/>
        </p:spPr>
        <p:txBody>
          <a:bodyPr wrap="square" rtlCol="0" anchor="t">
            <a:spAutoFit/>
          </a:bodyPr>
          <a:lstStyle/>
          <a:p>
            <a:pPr lvl="0" algn="l"/>
            <a:r>
              <a:rPr lang="en-US" altLang="zh-CN" b="1" dirty="0" smtClean="0">
                <a:solidFill>
                  <a:schemeClr val="accent1"/>
                </a:solidFill>
                <a:latin typeface="微软雅黑" panose="020B0503020204020204" charset="-122"/>
                <a:ea typeface="微软雅黑" panose="020B0503020204020204" charset="-122"/>
                <a:sym typeface="微软雅黑" panose="020B0503020204020204" charset="-122"/>
              </a:rPr>
              <a:t>Promoting the Domestic and International Dual Circulation of Rare Earth Resources</a:t>
            </a:r>
            <a:endParaRPr lang="en-US" altLang="zh-CN" b="1" dirty="0" smtClean="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47" name="文本框 46"/>
          <p:cNvSpPr txBox="1"/>
          <p:nvPr/>
        </p:nvSpPr>
        <p:spPr>
          <a:xfrm>
            <a:off x="2443480" y="659765"/>
            <a:ext cx="7304405" cy="401955"/>
          </a:xfrm>
          <a:prstGeom prst="rect">
            <a:avLst/>
          </a:prstGeom>
          <a:noFill/>
        </p:spPr>
        <p:txBody>
          <a:bodyPr wrap="square" rtlCol="0" anchor="t">
            <a:noAutofit/>
          </a:bodyPr>
          <a:lstStyle/>
          <a:p>
            <a:pPr algn="ctr">
              <a:lnSpc>
                <a:spcPct val="80000"/>
              </a:lnSpc>
              <a:buClrTx/>
              <a:buSzTx/>
              <a:buFontTx/>
            </a:pPr>
            <a:r>
              <a:rPr lang="en-US" altLang="zh-CN" sz="2400" b="1" dirty="0" smtClean="0">
                <a:solidFill>
                  <a:srgbClr val="FF0000"/>
                </a:solidFill>
                <a:latin typeface="微软雅黑" panose="020B0503020204020204" charset="-122"/>
                <a:ea typeface="微软雅黑" panose="020B0503020204020204" charset="-122"/>
                <a:cs typeface="+mn-cs"/>
                <a:sym typeface="+mn-ea"/>
              </a:rPr>
              <a:t>Overall Layout of the Rare Earth Industry During the 15th Five-Year Plan Period</a:t>
            </a:r>
            <a:endParaRPr lang="en-US" altLang="zh-CN" sz="2400" b="1" dirty="0" smtClean="0">
              <a:solidFill>
                <a:srgbClr val="FF0000"/>
              </a:solidFill>
              <a:latin typeface="微软雅黑" panose="020B0503020204020204" charset="-122"/>
              <a:ea typeface="微软雅黑" panose="020B0503020204020204" charset="-122"/>
              <a:cs typeface="+mn-cs"/>
              <a:sym typeface="+mn-ea"/>
            </a:endParaRPr>
          </a:p>
        </p:txBody>
      </p:sp>
    </p:spTree>
    <p:custDataLst>
      <p:tags r:id="rId5"/>
    </p:custData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矩形 1"/>
          <p:cNvSpPr/>
          <p:nvPr>
            <p:custDataLst>
              <p:tags r:id="rId3"/>
            </p:custDataLst>
          </p:nvPr>
        </p:nvSpPr>
        <p:spPr>
          <a:xfrm>
            <a:off x="727710" y="1354455"/>
            <a:ext cx="3312795" cy="482600"/>
          </a:xfrm>
          <a:prstGeom prst="rect">
            <a:avLst/>
          </a:prstGeom>
          <a:noFill/>
        </p:spPr>
        <p:txBody>
          <a:bodyPr wrap="square" lIns="0" tIns="0" rIns="0" bIns="0" rtlCol="0" anchor="ctr">
            <a:noAutofit/>
          </a:bodyPr>
          <a:lstStyle/>
          <a:p>
            <a:pPr algn="ctr">
              <a:spcBef>
                <a:spcPct val="0"/>
              </a:spcBef>
              <a:spcAft>
                <a:spcPct val="0"/>
              </a:spcAft>
            </a:pPr>
            <a:r>
              <a:rPr lang="en-US" altLang="zh-CN" sz="1600" b="1">
                <a:solidFill>
                  <a:schemeClr val="accent1"/>
                </a:solidFill>
                <a:latin typeface="Arial" panose="020B0604020202020204" pitchFamily="34" charset="0"/>
                <a:cs typeface="Arial" panose="020B0604020202020204" pitchFamily="34" charset="0"/>
              </a:rPr>
              <a:t>Significant Achievements in Rare Earth Exploration in China</a:t>
            </a:r>
            <a:endParaRPr lang="en-US" altLang="zh-CN" sz="1600" b="1">
              <a:solidFill>
                <a:schemeClr val="accent1"/>
              </a:solidFill>
              <a:latin typeface="Arial" panose="020B0604020202020204" pitchFamily="34" charset="0"/>
              <a:cs typeface="Arial" panose="020B0604020202020204" pitchFamily="34" charset="0"/>
            </a:endParaRPr>
          </a:p>
        </p:txBody>
      </p:sp>
      <p:sp>
        <p:nvSpPr>
          <p:cNvPr id="3" name="矩形 2"/>
          <p:cNvSpPr/>
          <p:nvPr>
            <p:custDataLst>
              <p:tags r:id="rId4"/>
            </p:custDataLst>
          </p:nvPr>
        </p:nvSpPr>
        <p:spPr>
          <a:xfrm>
            <a:off x="329565" y="1837055"/>
            <a:ext cx="4108450" cy="1562735"/>
          </a:xfrm>
          <a:prstGeom prst="rect">
            <a:avLst/>
          </a:prstGeom>
          <a:noFill/>
        </p:spPr>
        <p:txBody>
          <a:bodyPr wrap="square" lIns="0" tIns="0" rIns="0" bIns="0" rtlCol="0" anchor="t" anchorCtr="0">
            <a:noAutofit/>
          </a:bodyPr>
          <a:lstStyle/>
          <a:p>
            <a:pPr algn="ctr">
              <a:lnSpc>
                <a:spcPct val="140000"/>
              </a:lnSpc>
              <a:spcBef>
                <a:spcPct val="0"/>
              </a:spcBef>
              <a:spcAft>
                <a:spcPct val="0"/>
              </a:spcAft>
            </a:pPr>
            <a:r>
              <a:rPr lang="en-US" altLang="zh-CN" sz="12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China’s rare earth reserves have steadily increased, with major discoveries made in Liangshan Prefecture of Sichuan, Gannan of Jiangxi, and Shaoguan of Guangdong, leading to a substantial rise in newly identified resources.</a:t>
            </a:r>
            <a:endParaRPr lang="en-US" altLang="zh-CN" sz="12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endParaRPr>
          </a:p>
        </p:txBody>
      </p:sp>
      <p:sp>
        <p:nvSpPr>
          <p:cNvPr id="20" name="矩形 19"/>
          <p:cNvSpPr/>
          <p:nvPr>
            <p:custDataLst>
              <p:tags r:id="rId5"/>
            </p:custDataLst>
          </p:nvPr>
        </p:nvSpPr>
        <p:spPr>
          <a:xfrm>
            <a:off x="4993640" y="1354455"/>
            <a:ext cx="2478405" cy="482600"/>
          </a:xfrm>
          <a:prstGeom prst="rect">
            <a:avLst/>
          </a:prstGeom>
          <a:noFill/>
        </p:spPr>
        <p:txBody>
          <a:bodyPr wrap="square" lIns="0" tIns="0" rIns="0" bIns="0" rtlCol="0" anchor="ctr">
            <a:noAutofit/>
          </a:bodyPr>
          <a:lstStyle/>
          <a:p>
            <a:pPr algn="ctr">
              <a:spcBef>
                <a:spcPct val="0"/>
              </a:spcBef>
              <a:spcAft>
                <a:spcPct val="0"/>
              </a:spcAft>
            </a:pPr>
            <a:r>
              <a:rPr lang="en-US" altLang="zh-CN" sz="1600" b="1">
                <a:solidFill>
                  <a:schemeClr val="accent1"/>
                </a:solidFill>
                <a:latin typeface="Arial" panose="020B0604020202020204" pitchFamily="34" charset="0"/>
                <a:cs typeface="Arial" panose="020B0604020202020204" pitchFamily="34" charset="0"/>
              </a:rPr>
              <a:t>Rare Earth Resource Consumption Forecast</a:t>
            </a:r>
            <a:endParaRPr lang="en-US" altLang="zh-CN" sz="1600" b="1">
              <a:solidFill>
                <a:schemeClr val="accent1"/>
              </a:solidFill>
              <a:latin typeface="Arial" panose="020B0604020202020204" pitchFamily="34" charset="0"/>
              <a:cs typeface="Arial" panose="020B0604020202020204" pitchFamily="34" charset="0"/>
            </a:endParaRPr>
          </a:p>
        </p:txBody>
      </p:sp>
      <p:sp>
        <p:nvSpPr>
          <p:cNvPr id="21" name="矩形 20"/>
          <p:cNvSpPr/>
          <p:nvPr>
            <p:custDataLst>
              <p:tags r:id="rId6"/>
            </p:custDataLst>
          </p:nvPr>
        </p:nvSpPr>
        <p:spPr>
          <a:xfrm>
            <a:off x="4918075" y="1833245"/>
            <a:ext cx="2872740" cy="1562735"/>
          </a:xfrm>
          <a:prstGeom prst="rect">
            <a:avLst/>
          </a:prstGeom>
          <a:noFill/>
        </p:spPr>
        <p:txBody>
          <a:bodyPr wrap="square" lIns="0" tIns="0" rIns="0" bIns="0" rtlCol="0" anchor="t" anchorCtr="0">
            <a:noAutofit/>
          </a:bodyPr>
          <a:lstStyle/>
          <a:p>
            <a:pPr algn="l">
              <a:lnSpc>
                <a:spcPct val="120000"/>
              </a:lnSpc>
              <a:spcBef>
                <a:spcPct val="0"/>
              </a:spcBef>
              <a:spcAft>
                <a:spcPct val="0"/>
              </a:spcAft>
            </a:pPr>
            <a:r>
              <a:rPr lang="en-US" altLang="zh-CN" sz="12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By 2030, the demand for rare earth is expected to be driven by growth in </a:t>
            </a:r>
            <a:r>
              <a:rPr lang="en-US" altLang="zh-CN" sz="1200" dirty="0">
                <a:ln>
                  <a:noFill/>
                  <a:prstDash val="sysDot"/>
                </a:ln>
                <a:solidFill>
                  <a:srgbClr val="FF0000"/>
                </a:solidFill>
                <a:latin typeface="Arial" panose="020B0604020202020204" pitchFamily="34" charset="0"/>
                <a:cs typeface="Arial" panose="020B0604020202020204" pitchFamily="34" charset="0"/>
                <a:sym typeface="+mn-ea"/>
              </a:rPr>
              <a:t>new energy vehicles, wind power, and industrial motors</a:t>
            </a:r>
            <a:r>
              <a:rPr lang="en-US" altLang="zh-CN" sz="12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 </a:t>
            </a:r>
            <a:r>
              <a:rPr lang="en-US" altLang="zh-CN" sz="1200" dirty="0">
                <a:ln>
                  <a:noFill/>
                  <a:prstDash val="sysDot"/>
                </a:ln>
                <a:solidFill>
                  <a:srgbClr val="FF0000"/>
                </a:solidFill>
                <a:latin typeface="Arial" panose="020B0604020202020204" pitchFamily="34" charset="0"/>
                <a:cs typeface="Arial" panose="020B0604020202020204" pitchFamily="34" charset="0"/>
                <a:sym typeface="+mn-ea"/>
              </a:rPr>
              <a:t>Emerging fields such as humanoid robots</a:t>
            </a:r>
            <a:r>
              <a:rPr lang="en-US" altLang="zh-CN" sz="12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 will also become new growth drivers.</a:t>
            </a:r>
            <a:endParaRPr lang="en-US" altLang="zh-CN" sz="12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endParaRPr>
          </a:p>
        </p:txBody>
      </p:sp>
      <p:sp>
        <p:nvSpPr>
          <p:cNvPr id="29" name="矩形 28"/>
          <p:cNvSpPr/>
          <p:nvPr>
            <p:custDataLst>
              <p:tags r:id="rId7"/>
            </p:custDataLst>
          </p:nvPr>
        </p:nvSpPr>
        <p:spPr>
          <a:xfrm>
            <a:off x="8824595" y="1354455"/>
            <a:ext cx="2433320" cy="482600"/>
          </a:xfrm>
          <a:prstGeom prst="rect">
            <a:avLst/>
          </a:prstGeom>
          <a:noFill/>
        </p:spPr>
        <p:txBody>
          <a:bodyPr wrap="square" lIns="0" tIns="0" rIns="0" bIns="0" rtlCol="0" anchor="ctr">
            <a:noAutofit/>
          </a:bodyPr>
          <a:lstStyle/>
          <a:p>
            <a:pPr algn="ctr">
              <a:spcBef>
                <a:spcPct val="0"/>
              </a:spcBef>
              <a:spcAft>
                <a:spcPct val="0"/>
              </a:spcAft>
            </a:pPr>
            <a:r>
              <a:rPr lang="en-US" altLang="zh-CN" sz="1600" b="1">
                <a:solidFill>
                  <a:schemeClr val="accent1"/>
                </a:solidFill>
                <a:latin typeface="Arial" panose="020B0604020202020204" pitchFamily="34" charset="0"/>
                <a:cs typeface="Arial" panose="020B0604020202020204" pitchFamily="34" charset="0"/>
                <a:sym typeface="+mn-ea"/>
              </a:rPr>
              <a:t>Rare Earth Consumption Forecast</a:t>
            </a:r>
            <a:endParaRPr lang="zh-CN" altLang="en-US" sz="1600" b="1">
              <a:solidFill>
                <a:schemeClr val="accent1"/>
              </a:solidFill>
              <a:latin typeface="+mn-ea"/>
              <a:cs typeface="+mn-ea"/>
            </a:endParaRPr>
          </a:p>
        </p:txBody>
      </p:sp>
      <p:sp>
        <p:nvSpPr>
          <p:cNvPr id="30" name="矩形 29"/>
          <p:cNvSpPr/>
          <p:nvPr>
            <p:custDataLst>
              <p:tags r:id="rId8"/>
            </p:custDataLst>
          </p:nvPr>
        </p:nvSpPr>
        <p:spPr>
          <a:xfrm>
            <a:off x="8349615" y="1833245"/>
            <a:ext cx="3382645" cy="929005"/>
          </a:xfrm>
          <a:prstGeom prst="rect">
            <a:avLst/>
          </a:prstGeom>
          <a:noFill/>
        </p:spPr>
        <p:txBody>
          <a:bodyPr wrap="square" lIns="0" tIns="0" rIns="0" bIns="0" rtlCol="0" anchor="t" anchorCtr="0">
            <a:noAutofit/>
          </a:bodyPr>
          <a:lstStyle/>
          <a:p>
            <a:pPr algn="l">
              <a:lnSpc>
                <a:spcPct val="140000"/>
              </a:lnSpc>
              <a:spcBef>
                <a:spcPct val="0"/>
              </a:spcBef>
              <a:spcAft>
                <a:spcPct val="0"/>
              </a:spcAft>
            </a:pPr>
            <a:r>
              <a:rPr lang="en-US" altLang="zh-CN" sz="1200" dirty="0">
                <a:ln>
                  <a:noFill/>
                  <a:prstDash val="sysDot"/>
                </a:ln>
                <a:solidFill>
                  <a:srgbClr val="FF0000"/>
                </a:solidFill>
                <a:latin typeface="Arial" panose="020B0604020202020204" pitchFamily="34" charset="0"/>
                <a:cs typeface="Arial" panose="020B0604020202020204" pitchFamily="34" charset="0"/>
                <a:sym typeface="+mn-ea"/>
              </a:rPr>
              <a:t>China's rare earth resource consumption is projected to reach 480,000–530,000 tonnes by 2030, and 600,000–650,000 tonnes by 2035</a:t>
            </a:r>
            <a:r>
              <a:rPr lang="en-US" altLang="zh-CN" sz="12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 with the focus remaining on light rare earths.</a:t>
            </a:r>
            <a:endParaRPr lang="en-US" altLang="zh-CN" sz="12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endParaRPr>
          </a:p>
        </p:txBody>
      </p:sp>
      <p:sp>
        <p:nvSpPr>
          <p:cNvPr id="4" name="文本框 3"/>
          <p:cNvSpPr txBox="1"/>
          <p:nvPr/>
        </p:nvSpPr>
        <p:spPr>
          <a:xfrm>
            <a:off x="3290570" y="481965"/>
            <a:ext cx="6096000" cy="829945"/>
          </a:xfrm>
          <a:prstGeom prst="rect">
            <a:avLst/>
          </a:prstGeom>
          <a:noFill/>
        </p:spPr>
        <p:txBody>
          <a:bodyPr wrap="square" rtlCol="0" anchor="t">
            <a:spAutoFit/>
          </a:bodyPr>
          <a:lstStyle/>
          <a:p>
            <a:pPr algn="ctr">
              <a:buClrTx/>
              <a:buSzTx/>
              <a:buFontTx/>
            </a:pPr>
            <a:r>
              <a:rPr lang="en-US" altLang="zh-CN" sz="2400" b="1" dirty="0" smtClean="0">
                <a:solidFill>
                  <a:srgbClr val="FF0000"/>
                </a:solidFill>
                <a:latin typeface="Arial" panose="020B0604020202020204" pitchFamily="34" charset="0"/>
                <a:ea typeface="微软雅黑" panose="020B0503020204020204" charset="-122"/>
                <a:cs typeface="Arial" panose="020B0604020202020204" pitchFamily="34" charset="0"/>
              </a:rPr>
              <a:t>Forecast of China’s Rare Earth Consumption Demand</a:t>
            </a:r>
            <a:endParaRPr lang="en-US" altLang="zh-CN" sz="2400" b="1" dirty="0" smtClean="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5" name="文本框 4"/>
          <p:cNvSpPr txBox="1"/>
          <p:nvPr/>
        </p:nvSpPr>
        <p:spPr>
          <a:xfrm>
            <a:off x="17780" y="3453765"/>
            <a:ext cx="5292725" cy="337185"/>
          </a:xfrm>
          <a:prstGeom prst="rect">
            <a:avLst/>
          </a:prstGeom>
        </p:spPr>
        <p:txBody>
          <a:bodyPr wrap="square">
            <a:spAutoFit/>
          </a:bodyPr>
          <a:lstStyle/>
          <a:p>
            <a:pPr marL="0" indent="304800" algn="ctr" defTabSz="266700">
              <a:spcBef>
                <a:spcPct val="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Rare Earth Consumption Growth Analysis by Sector</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6" name="表格 5"/>
          <p:cNvGraphicFramePr/>
          <p:nvPr/>
        </p:nvGraphicFramePr>
        <p:xfrm>
          <a:off x="107950" y="3772217"/>
          <a:ext cx="6076950" cy="2865120"/>
        </p:xfrm>
        <a:graphic>
          <a:graphicData uri="http://schemas.openxmlformats.org/drawingml/2006/table">
            <a:tbl>
              <a:tblPr/>
              <a:tblGrid>
                <a:gridCol w="956945"/>
                <a:gridCol w="5120005"/>
              </a:tblGrid>
              <a:tr h="0">
                <a:tc>
                  <a:txBody>
                    <a:bodyPr/>
                    <a:lstStyle/>
                    <a:p>
                      <a:pPr marL="0" indent="0" algn="ctr">
                        <a:lnSpc>
                          <a:spcPct val="100000"/>
                        </a:lnSpc>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Sector</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ct val="100000"/>
                        </a:lnSpc>
                        <a:spcBef>
                          <a:spcPct val="0"/>
                        </a:spcBef>
                        <a:spcAft>
                          <a:spcPct val="0"/>
                        </a:spcAft>
                      </a:pPr>
                      <a:r>
                        <a:rPr lang="en-US" altLang="zh-CN" sz="1200">
                          <a:latin typeface="Arial" panose="020B0604020202020204" pitchFamily="34" charset="0"/>
                          <a:ea typeface="宋体" panose="02010600030101010101" pitchFamily="2" charset="-122"/>
                        </a:rPr>
                        <a:t>Trend Analysis</a:t>
                      </a:r>
                      <a:endParaRPr lang="en-US" altLang="zh-CN" sz="12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lstStyle/>
                    <a:p>
                      <a:pPr marL="0" indent="0" algn="ctr">
                        <a:lnSpc>
                          <a:spcPct val="100000"/>
                        </a:lnSpc>
                        <a:spcBef>
                          <a:spcPct val="0"/>
                        </a:spcBef>
                        <a:spcAft>
                          <a:spcPct val="0"/>
                        </a:spcAft>
                      </a:pPr>
                      <a:r>
                        <a:rPr lang="en-US" altLang="zh-CN" sz="1100" i="0">
                          <a:latin typeface="Arial" panose="020B0604020202020204" pitchFamily="34" charset="0"/>
                          <a:ea typeface="宋体" panose="02010600030101010101" pitchFamily="2" charset="-122"/>
                        </a:rPr>
                        <a:t>New Energy Vehicles (NEVs)</a:t>
                      </a:r>
                      <a:endParaRPr lang="en-US" altLang="zh-CN" sz="1100" i="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00000"/>
                        </a:lnSpc>
                        <a:spcBef>
                          <a:spcPct val="0"/>
                        </a:spcBef>
                        <a:spcAft>
                          <a:spcPct val="0"/>
                        </a:spcAft>
                      </a:pPr>
                      <a:r>
                        <a:rPr lang="en-US" altLang="zh-CN" sz="1100" i="0">
                          <a:latin typeface="Arial" panose="020B0604020202020204" pitchFamily="34" charset="0"/>
                          <a:ea typeface="宋体" panose="02010600030101010101" pitchFamily="2" charset="-122"/>
                          <a:cs typeface="Arial" panose="020B0604020202020204" pitchFamily="34" charset="0"/>
                        </a:rPr>
                        <a:t>Adamas Intelligence forecast that demand for rare earths in EVs will grow by 350% between 2018 and 2025, with a further 127% increase expected between 2025 and 2030. As the global penetration rate of NEVs continues to rise each year, rapid demand growth in this sector is one of the core drivers of rare earth consumption growth.</a:t>
                      </a:r>
                      <a:endParaRPr lang="zh-CN" altLang="en-US" sz="1100" i="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lstStyle/>
                    <a:p>
                      <a:pPr marL="0" indent="0" algn="ctr">
                        <a:lnSpc>
                          <a:spcPct val="100000"/>
                        </a:lnSpc>
                        <a:spcBef>
                          <a:spcPct val="0"/>
                        </a:spcBef>
                        <a:spcAft>
                          <a:spcPct val="0"/>
                        </a:spcAft>
                      </a:pPr>
                      <a:r>
                        <a:rPr lang="en-US" altLang="zh-CN" sz="1100" i="0">
                          <a:latin typeface="Arial" panose="020B0604020202020204" pitchFamily="34" charset="0"/>
                          <a:ea typeface="宋体" panose="02010600030101010101" pitchFamily="2" charset="-122"/>
                          <a:cs typeface="Arial" panose="020B0604020202020204" pitchFamily="34" charset="0"/>
                        </a:rPr>
                        <a:t>Wind Power</a:t>
                      </a:r>
                      <a:endParaRPr lang="en-US" altLang="zh-CN" sz="1100" i="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00000"/>
                        </a:lnSpc>
                        <a:spcBef>
                          <a:spcPct val="0"/>
                        </a:spcBef>
                        <a:spcAft>
                          <a:spcPct val="0"/>
                        </a:spcAft>
                      </a:pPr>
                      <a:r>
                        <a:rPr lang="en-US" altLang="zh-CN" sz="1100" i="0">
                          <a:latin typeface="Arial" panose="020B0604020202020204" pitchFamily="34" charset="0"/>
                          <a:ea typeface="宋体" panose="02010600030101010101" pitchFamily="2" charset="-122"/>
                        </a:rPr>
                        <a:t>Wind power is developing toward larger installed capacity and further offshore deployment, with significant potential in offshore wind. The application scope of rare earth permanent magnet generators is expanding, driving sustained and steady demand growth.</a:t>
                      </a:r>
                      <a:endParaRPr lang="en-US" altLang="zh-CN" sz="1100" i="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lstStyle/>
                    <a:p>
                      <a:pPr marL="0" indent="0" algn="ctr">
                        <a:lnSpc>
                          <a:spcPct val="100000"/>
                        </a:lnSpc>
                        <a:spcBef>
                          <a:spcPct val="0"/>
                        </a:spcBef>
                        <a:spcAft>
                          <a:spcPct val="0"/>
                        </a:spcAft>
                      </a:pPr>
                      <a:r>
                        <a:rPr lang="en-US" altLang="zh-CN" sz="1100" i="0">
                          <a:latin typeface="Arial" panose="020B0604020202020204" pitchFamily="34" charset="0"/>
                          <a:ea typeface="宋体" panose="02010600030101010101" pitchFamily="2" charset="-122"/>
                        </a:rPr>
                        <a:t>Industrial Motors</a:t>
                      </a:r>
                      <a:endParaRPr lang="en-US" altLang="zh-CN" sz="1100" i="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00000"/>
                        </a:lnSpc>
                        <a:spcBef>
                          <a:spcPct val="0"/>
                        </a:spcBef>
                        <a:spcAft>
                          <a:spcPct val="0"/>
                        </a:spcAft>
                      </a:pPr>
                      <a:r>
                        <a:rPr lang="en-US" altLang="zh-CN" sz="1100" i="0">
                          <a:latin typeface="Arial" panose="020B0604020202020204" pitchFamily="34" charset="0"/>
                          <a:ea typeface="宋体" panose="02010600030101010101" pitchFamily="2" charset="-122"/>
                          <a:cs typeface="Arial" panose="020B0604020202020204" pitchFamily="34" charset="0"/>
                        </a:rPr>
                        <a:t>China is promoting industrial energy-saving retrofits and encouraging the use of high-efficiency motors. In 2023, the production of high-efficiency motors grew steadily YOY. Driven by policy support and corporate demand, the demand for rare earths in industrial motors is increasing.</a:t>
                      </a:r>
                      <a:endParaRPr lang="en-US" altLang="zh-CN" sz="1100" i="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lstStyle/>
                    <a:p>
                      <a:pPr marL="0" indent="0" algn="ctr">
                        <a:lnSpc>
                          <a:spcPct val="100000"/>
                        </a:lnSpc>
                        <a:spcBef>
                          <a:spcPct val="0"/>
                        </a:spcBef>
                        <a:spcAft>
                          <a:spcPct val="0"/>
                        </a:spcAft>
                      </a:pPr>
                      <a:r>
                        <a:rPr lang="en-US" altLang="zh-CN" sz="1100" i="0">
                          <a:latin typeface="Arial" panose="020B0604020202020204" pitchFamily="34" charset="0"/>
                          <a:ea typeface="宋体" panose="02010600030101010101" pitchFamily="2" charset="-122"/>
                        </a:rPr>
                        <a:t>Emerging Sectors</a:t>
                      </a:r>
                      <a:endParaRPr lang="en-US" altLang="zh-CN" sz="1100" i="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00000"/>
                        </a:lnSpc>
                        <a:spcBef>
                          <a:spcPct val="0"/>
                        </a:spcBef>
                        <a:spcAft>
                          <a:spcPct val="0"/>
                        </a:spcAft>
                      </a:pPr>
                      <a:r>
                        <a:rPr lang="en-US" altLang="zh-CN" sz="1100" i="0">
                          <a:latin typeface="Arial" panose="020B0604020202020204" pitchFamily="34" charset="0"/>
                          <a:ea typeface="宋体" panose="02010600030101010101" pitchFamily="2" charset="-122"/>
                          <a:cs typeface="Arial" panose="020B0604020202020204" pitchFamily="34" charset="0"/>
                        </a:rPr>
                        <a:t>These sectors are in their early but rapidly developing stages, with strong demand for high-performance magnetic materials. Although their current share is small, they are expected to demonstrate strong growth momentum by 2030.</a:t>
                      </a:r>
                      <a:endParaRPr lang="en-US" altLang="zh-CN" sz="1100" i="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7" name="文本框 6"/>
          <p:cNvSpPr txBox="1"/>
          <p:nvPr/>
        </p:nvSpPr>
        <p:spPr>
          <a:xfrm>
            <a:off x="6377940" y="3292475"/>
            <a:ext cx="5330190" cy="273685"/>
          </a:xfrm>
          <a:prstGeom prst="rect">
            <a:avLst/>
          </a:prstGeom>
        </p:spPr>
        <p:txBody>
          <a:bodyPr>
            <a:noAutofit/>
          </a:bodyPr>
          <a:lstStyle/>
          <a:p>
            <a:pPr marL="0" indent="304800" algn="ctr" defTabSz="266700">
              <a:spcBef>
                <a:spcPct val="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High- and Low-Scenario Forecasts for China’s Rare Earth Resource Consumption (2030 &amp; 2035)</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8" name="表格 7"/>
          <p:cNvGraphicFramePr/>
          <p:nvPr>
            <p:custDataLst>
              <p:tags r:id="rId9"/>
            </p:custDataLst>
          </p:nvPr>
        </p:nvGraphicFramePr>
        <p:xfrm>
          <a:off x="6377940" y="3887470"/>
          <a:ext cx="5445760" cy="2032635"/>
        </p:xfrm>
        <a:graphic>
          <a:graphicData uri="http://schemas.openxmlformats.org/drawingml/2006/table">
            <a:tbl>
              <a:tblPr/>
              <a:tblGrid>
                <a:gridCol w="1361440"/>
                <a:gridCol w="1361440"/>
                <a:gridCol w="1361440"/>
                <a:gridCol w="1361440"/>
              </a:tblGrid>
              <a:tr h="184785">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Year</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gridSpan="3">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Projected Consumption (10,000 tonnes REO)</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hMerge="1">
                  <a:tcPr>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r>
              <a:tr h="184785">
                <a:tc rowSpan="4">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Total</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Low Scenario</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High Scenario</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Light Rare Earth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Medium and Heavy Rare Earth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rowSpan="3">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2030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sym typeface="+mn-ea"/>
                        </a:rPr>
                        <a:t>Total</a:t>
                      </a:r>
                      <a:endParaRPr 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Light Rare Earth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45.5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Medium and Heavy Rare Earth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rowSpan="3">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2035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sym typeface="+mn-ea"/>
                        </a:rPr>
                        <a:t>Total</a:t>
                      </a:r>
                      <a:endParaRPr 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Light Rare Earth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8478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rPr>
                        <a:t>Medium and Heavy Rare Earth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10"/>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1" name="圆角矩形 30"/>
          <p:cNvSpPr/>
          <p:nvPr>
            <p:custDataLst>
              <p:tags r:id="rId3"/>
            </p:custDataLst>
          </p:nvPr>
        </p:nvSpPr>
        <p:spPr>
          <a:xfrm>
            <a:off x="587368" y="1538903"/>
            <a:ext cx="5486407" cy="1438056"/>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36" name="圆角矩形 35"/>
          <p:cNvSpPr/>
          <p:nvPr>
            <p:custDataLst>
              <p:tags r:id="rId4"/>
            </p:custDataLst>
          </p:nvPr>
        </p:nvSpPr>
        <p:spPr>
          <a:xfrm>
            <a:off x="143510" y="1882775"/>
            <a:ext cx="2030730" cy="58737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ct val="90000"/>
              </a:lnSpc>
              <a:spcBef>
                <a:spcPct val="0"/>
              </a:spcBef>
              <a:spcAft>
                <a:spcPct val="0"/>
              </a:spcAft>
            </a:pPr>
            <a:r>
              <a:rPr lang="en-US" altLang="zh-CN" sz="2000" b="1">
                <a:solidFill>
                  <a:schemeClr val="lt1"/>
                </a:solidFill>
                <a:latin typeface="Arial" panose="020B0604020202020204" pitchFamily="34" charset="0"/>
                <a:cs typeface="Arial" panose="020B0604020202020204" pitchFamily="34" charset="0"/>
                <a:sym typeface="+mn-ea"/>
              </a:rPr>
              <a:t>2024 Rare Earth Mining Quota</a:t>
            </a:r>
            <a:endParaRPr lang="en-US" altLang="zh-CN" sz="2000" b="1">
              <a:solidFill>
                <a:schemeClr val="lt1"/>
              </a:solidFill>
              <a:latin typeface="Arial" panose="020B0604020202020204" pitchFamily="34" charset="0"/>
              <a:cs typeface="Arial" panose="020B0604020202020204" pitchFamily="34" charset="0"/>
              <a:sym typeface="+mn-ea"/>
            </a:endParaRPr>
          </a:p>
        </p:txBody>
      </p:sp>
      <p:sp>
        <p:nvSpPr>
          <p:cNvPr id="5" name="矩形 4"/>
          <p:cNvSpPr/>
          <p:nvPr>
            <p:custDataLst>
              <p:tags r:id="rId5"/>
            </p:custDataLst>
          </p:nvPr>
        </p:nvSpPr>
        <p:spPr>
          <a:xfrm>
            <a:off x="2387906" y="1645908"/>
            <a:ext cx="3686090" cy="1165132"/>
          </a:xfrm>
          <a:prstGeom prst="rect">
            <a:avLst/>
          </a:prstGeom>
          <a:noFill/>
        </p:spPr>
        <p:txBody>
          <a:bodyPr wrap="square" lIns="0" tIns="0" rIns="0" bIns="0" rtlCol="0" anchor="ctr" anchorCtr="0">
            <a:noAutofit/>
          </a:bodyPr>
          <a:lstStyle/>
          <a:p>
            <a:pPr algn="l" fontAlgn="b">
              <a:lnSpc>
                <a:spcPct val="100000"/>
              </a:lnSpc>
              <a:spcBef>
                <a:spcPct val="0"/>
              </a:spcBef>
              <a:spcAft>
                <a:spcPct val="0"/>
              </a:spcAft>
            </a:pPr>
            <a:r>
              <a:rPr lang="en-US" altLang="zh-CN" sz="1700">
                <a:solidFill>
                  <a:schemeClr val="tx1">
                    <a:lumMod val="85000"/>
                    <a:lumOff val="15000"/>
                  </a:schemeClr>
                </a:solidFill>
                <a:latin typeface="Arial" panose="020B0604020202020204" pitchFamily="34" charset="0"/>
                <a:cs typeface="Arial" panose="020B0604020202020204" pitchFamily="34" charset="0"/>
              </a:rPr>
              <a:t>In 2024, the total rare earth mining and smelting &amp; separation quotas for the first two batches were 270,000 tonnes and 254,000 tonnes, respectively.</a:t>
            </a:r>
            <a:endParaRPr lang="en-US" altLang="zh-CN" sz="1700">
              <a:solidFill>
                <a:schemeClr val="tx1">
                  <a:lumMod val="85000"/>
                  <a:lumOff val="15000"/>
                </a:schemeClr>
              </a:solidFill>
              <a:latin typeface="Arial" panose="020B0604020202020204" pitchFamily="34" charset="0"/>
              <a:cs typeface="Arial" panose="020B0604020202020204" pitchFamily="34" charset="0"/>
            </a:endParaRPr>
          </a:p>
        </p:txBody>
      </p:sp>
      <p:sp>
        <p:nvSpPr>
          <p:cNvPr id="66" name="圆角矩形 65"/>
          <p:cNvSpPr/>
          <p:nvPr>
            <p:custDataLst>
              <p:tags r:id="rId6"/>
            </p:custDataLst>
          </p:nvPr>
        </p:nvSpPr>
        <p:spPr>
          <a:xfrm>
            <a:off x="671823" y="3678353"/>
            <a:ext cx="5486407" cy="1438056"/>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4" name="圆角矩形 35"/>
          <p:cNvSpPr/>
          <p:nvPr>
            <p:custDataLst>
              <p:tags r:id="rId7"/>
            </p:custDataLst>
          </p:nvPr>
        </p:nvSpPr>
        <p:spPr>
          <a:xfrm>
            <a:off x="144145" y="3689985"/>
            <a:ext cx="1932940" cy="144653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ct val="70000"/>
              </a:lnSpc>
              <a:spcBef>
                <a:spcPct val="0"/>
              </a:spcBef>
              <a:spcAft>
                <a:spcPct val="0"/>
              </a:spcAft>
            </a:pPr>
            <a:r>
              <a:rPr lang="en-US" altLang="zh-CN" sz="2000" b="1">
                <a:solidFill>
                  <a:schemeClr val="lt1"/>
                </a:solidFill>
                <a:latin typeface="Arial" panose="020B0604020202020204" pitchFamily="34" charset="0"/>
                <a:cs typeface="Arial" panose="020B0604020202020204" pitchFamily="34" charset="0"/>
                <a:sym typeface="+mn-ea"/>
              </a:rPr>
              <a:t>Forecast of Rare Earth Mining Control Quotas for the 15th Five-Year Plan Period</a:t>
            </a:r>
            <a:endParaRPr lang="en-US" altLang="zh-CN" sz="2000" b="1">
              <a:solidFill>
                <a:schemeClr val="lt1"/>
              </a:solidFill>
              <a:latin typeface="Arial" panose="020B0604020202020204" pitchFamily="34" charset="0"/>
              <a:cs typeface="Arial" panose="020B0604020202020204" pitchFamily="34" charset="0"/>
              <a:sym typeface="+mn-ea"/>
            </a:endParaRPr>
          </a:p>
        </p:txBody>
      </p:sp>
      <p:sp>
        <p:nvSpPr>
          <p:cNvPr id="6" name="矩形 5"/>
          <p:cNvSpPr/>
          <p:nvPr>
            <p:custDataLst>
              <p:tags r:id="rId8"/>
            </p:custDataLst>
          </p:nvPr>
        </p:nvSpPr>
        <p:spPr>
          <a:xfrm>
            <a:off x="2271701" y="3826633"/>
            <a:ext cx="3686090" cy="1165132"/>
          </a:xfrm>
          <a:prstGeom prst="rect">
            <a:avLst/>
          </a:prstGeom>
          <a:noFill/>
        </p:spPr>
        <p:txBody>
          <a:bodyPr wrap="square" lIns="0" tIns="0" rIns="0" bIns="0" rtlCol="0" anchor="ctr" anchorCtr="0">
            <a:noAutofit/>
          </a:bodyPr>
          <a:lstStyle/>
          <a:p>
            <a:pPr algn="l" fontAlgn="b">
              <a:lnSpc>
                <a:spcPct val="80000"/>
              </a:lnSpc>
              <a:spcBef>
                <a:spcPct val="0"/>
              </a:spcBef>
              <a:spcAft>
                <a:spcPct val="0"/>
              </a:spcAft>
            </a:pPr>
            <a:r>
              <a:rPr lang="en-US" altLang="zh-CN" sz="1700">
                <a:solidFill>
                  <a:schemeClr val="tx1">
                    <a:lumMod val="85000"/>
                    <a:lumOff val="15000"/>
                  </a:schemeClr>
                </a:solidFill>
                <a:latin typeface="Arial" panose="020B0604020202020204" pitchFamily="34" charset="0"/>
                <a:cs typeface="Arial" panose="020B0604020202020204" pitchFamily="34" charset="0"/>
              </a:rPr>
              <a:t>By 2030 and 2035, China's rare earth recycling production is expected to reach 100,000 tonnes and 250,000 tonnes, respectively, supporting the sustainable development of the rare earth industry.</a:t>
            </a:r>
            <a:endParaRPr lang="en-US" altLang="zh-CN" sz="170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文本框 1"/>
          <p:cNvSpPr txBox="1"/>
          <p:nvPr/>
        </p:nvSpPr>
        <p:spPr>
          <a:xfrm>
            <a:off x="3290570" y="572770"/>
            <a:ext cx="6096000" cy="829945"/>
          </a:xfrm>
          <a:prstGeom prst="rect">
            <a:avLst/>
          </a:prstGeom>
          <a:noFill/>
        </p:spPr>
        <p:txBody>
          <a:bodyPr wrap="square" rtlCol="0" anchor="t">
            <a:spAutoFit/>
          </a:bodyPr>
          <a:lstStyle/>
          <a:p>
            <a:pPr algn="ctr">
              <a:buClrTx/>
              <a:buSzTx/>
              <a:buFontTx/>
            </a:pPr>
            <a:r>
              <a:rPr lang="en-US" altLang="zh-CN" sz="2400" b="1" dirty="0" smtClean="0">
                <a:solidFill>
                  <a:srgbClr val="FF0000"/>
                </a:solidFill>
                <a:latin typeface="微软雅黑" panose="020B0503020204020204" charset="-122"/>
                <a:ea typeface="微软雅黑" panose="020B0503020204020204" charset="-122"/>
                <a:cs typeface="+mn-cs"/>
              </a:rPr>
              <a:t>Total Mining Quota for the 15th Five-Year Plan Period</a:t>
            </a:r>
            <a:endParaRPr lang="en-US" altLang="zh-CN" sz="2400" b="1" dirty="0" smtClean="0">
              <a:solidFill>
                <a:srgbClr val="FF0000"/>
              </a:solidFill>
              <a:latin typeface="微软雅黑" panose="020B0503020204020204" charset="-122"/>
              <a:ea typeface="微软雅黑" panose="020B0503020204020204" charset="-122"/>
              <a:cs typeface="+mn-cs"/>
            </a:endParaRPr>
          </a:p>
        </p:txBody>
      </p:sp>
      <p:sp>
        <p:nvSpPr>
          <p:cNvPr id="3" name="文本框 2"/>
          <p:cNvSpPr txBox="1"/>
          <p:nvPr/>
        </p:nvSpPr>
        <p:spPr>
          <a:xfrm>
            <a:off x="6703060" y="1398270"/>
            <a:ext cx="4657090" cy="389255"/>
          </a:xfrm>
          <a:prstGeom prst="rect">
            <a:avLst/>
          </a:prstGeom>
        </p:spPr>
        <p:txBody>
          <a:bodyPr>
            <a:noAutofit/>
          </a:bodyPr>
          <a:lstStyle/>
          <a:p>
            <a:pPr marL="0" indent="304800" algn="ctr" defTabSz="266700">
              <a:spcBef>
                <a:spcPct val="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China's 2024 Rare Earth Total Control Quotas</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7" name="表格 6"/>
          <p:cNvGraphicFramePr/>
          <p:nvPr>
            <p:custDataLst>
              <p:tags r:id="rId9"/>
            </p:custDataLst>
          </p:nvPr>
        </p:nvGraphicFramePr>
        <p:xfrm>
          <a:off x="6352540" y="1668145"/>
          <a:ext cx="5564505" cy="2172970"/>
        </p:xfrm>
        <a:graphic>
          <a:graphicData uri="http://schemas.openxmlformats.org/drawingml/2006/table">
            <a:tbl>
              <a:tblPr/>
              <a:tblGrid>
                <a:gridCol w="340360"/>
                <a:gridCol w="1365885"/>
                <a:gridCol w="831215"/>
                <a:gridCol w="1097280"/>
                <a:gridCol w="834390"/>
                <a:gridCol w="1095375"/>
              </a:tblGrid>
              <a:tr h="398145">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No.</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algn="l">
                        <a:lnSpc>
                          <a:spcPts val="1500"/>
                        </a:lnSpc>
                      </a:pPr>
                      <a:r>
                        <a:rPr lang="en-US" altLang="zh-CN" sz="1100" b="0" i="0">
                          <a:latin typeface="Arial" panose="020B0604020202020204" pitchFamily="34" charset="0"/>
                          <a:ea typeface="宋体" panose="02010600030101010101" pitchFamily="2" charset="-122"/>
                          <a:cs typeface="Arial" panose="020B0604020202020204" pitchFamily="34" charset="0"/>
                        </a:rPr>
                        <a:t>Rare Earth Group</a:t>
                      </a:r>
                      <a:endParaRPr lang="en-US" altLang="zh-CN" sz="1100" b="0" i="0">
                        <a:latin typeface="Arial" panose="020B0604020202020204" pitchFamily="34" charset="0"/>
                        <a:ea typeface="宋体" panose="02010600030101010101" pitchFamily="2" charset="-122"/>
                        <a:cs typeface="Arial" panose="020B0604020202020204" pitchFamily="34" charset="0"/>
                      </a:endParaRPr>
                    </a:p>
                  </a:txBody>
                  <a:tcPr marL="0" marR="122237" marT="76517" marB="76517" anchor="ctr" anchorCtr="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gridSpan="4">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Mining Product (in REO equivalent, tonnes)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hMerge="1">
                  <a:tcP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r>
              <a:tr h="597535">
                <a:tc rowSpan="3">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3">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rPr>
                        <a:t>China Rare Earth Group</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rPr>
                        <a:t>Rock Type (Light)</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rPr>
                        <a:t>Ion-Adsorption (Mainly Medium-Heavy)</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sym typeface="+mn-ea"/>
                        </a:rPr>
                        <a:t>Rock Type (Light)</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sym typeface="+mn-ea"/>
                        </a:rPr>
                        <a:t>Ion-Adsorption (Mainly Medium-Heavy)</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99390">
                <a:tc vMerge="1">
                  <a:tcP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gridSpan="2">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rPr>
                        <a:t>First Batch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cPr>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gridSpan="2">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rPr>
                        <a:t>Second Batch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cPr>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r>
              <a:tr h="198755">
                <a:tc vMerge="1">
                  <a:tcP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30,280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10,140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31,920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9,010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99390">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rPr>
                        <a:t>Northern Rare Earth</a:t>
                      </a:r>
                      <a:endParaRPr lang="en-US" alt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94,580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94,070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98755">
                <a:tc gridSpan="2">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Subtotal</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gridSpan="2">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135,000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cPr>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gridSpan="2">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135,000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cPr>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r>
              <a:tr h="199390">
                <a:tc gridSpan="2">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Total</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4">
                  <a:txBody>
                    <a:bodyPr/>
                    <a:lstStyle/>
                    <a:p>
                      <a:pPr marL="0" indent="0" algn="ctr">
                        <a:lnSpc>
                          <a:spcPts val="15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270,000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bl>
          </a:graphicData>
        </a:graphic>
      </p:graphicFrame>
      <p:sp>
        <p:nvSpPr>
          <p:cNvPr id="9" name="文本框 8"/>
          <p:cNvSpPr txBox="1"/>
          <p:nvPr/>
        </p:nvSpPr>
        <p:spPr>
          <a:xfrm>
            <a:off x="5456555" y="4550410"/>
            <a:ext cx="2298065" cy="132080"/>
          </a:xfrm>
          <a:prstGeom prst="rect">
            <a:avLst/>
          </a:prstGeom>
        </p:spPr>
        <p:txBody>
          <a:bodyPr>
            <a:noAutofit/>
          </a:bodyPr>
          <a:lstStyle/>
          <a:p>
            <a:endParaRPr lang="en-US" altLang="zh-CN" sz="2100"/>
          </a:p>
          <a:p>
            <a:pPr marL="0" indent="356870" algn="just" defTabSz="266700">
              <a:lnSpc>
                <a:spcPts val="2600"/>
              </a:lnSpc>
              <a:spcBef>
                <a:spcPts val="1600"/>
              </a:spcBef>
              <a:spcAft>
                <a:spcPct val="0"/>
              </a:spcAft>
            </a:pPr>
            <a:r>
              <a:rPr lang="en-US" altLang="zh-CN" sz="1600" b="1">
                <a:latin typeface="仿宋_GB2312"/>
                <a:ea typeface="仿宋_GB2312"/>
              </a:rPr>
              <a:t> </a:t>
            </a:r>
            <a:endParaRPr lang="en-US" altLang="zh-CN" sz="1600" b="1">
              <a:latin typeface="仿宋_GB2312"/>
              <a:ea typeface="仿宋_GB2312"/>
            </a:endParaRPr>
          </a:p>
        </p:txBody>
      </p:sp>
      <p:sp>
        <p:nvSpPr>
          <p:cNvPr id="10" name="文本框 9"/>
          <p:cNvSpPr txBox="1"/>
          <p:nvPr/>
        </p:nvSpPr>
        <p:spPr>
          <a:xfrm rot="10800000" flipV="1">
            <a:off x="6546215" y="4010025"/>
            <a:ext cx="5177155" cy="707390"/>
          </a:xfrm>
          <a:prstGeom prst="rect">
            <a:avLst/>
          </a:prstGeom>
        </p:spPr>
        <p:txBody>
          <a:bodyPr>
            <a:noAutofit/>
          </a:bodyPr>
          <a:lstStyle/>
          <a:p>
            <a:pPr marL="0" indent="304800" algn="ctr" defTabSz="266700">
              <a:lnSpc>
                <a:spcPct val="80000"/>
              </a:lnSpc>
              <a:buClrTx/>
              <a:buSzTx/>
              <a:buFontTx/>
            </a:pPr>
            <a:r>
              <a:rPr lang="en-US" altLang="zh-CN" sz="1600">
                <a:latin typeface="Arial" panose="020B0604020202020204" pitchFamily="34" charset="0"/>
                <a:ea typeface="黑体" panose="02010609060101010101" pitchFamily="1" charset="-122"/>
                <a:cs typeface="Arial" panose="020B0604020202020204" pitchFamily="34" charset="0"/>
              </a:rPr>
              <a:t>Forecast for China's Rare Earth Production Control Quotas (2030 &amp; 2035)</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11" name="表格 10"/>
          <p:cNvGraphicFramePr/>
          <p:nvPr>
            <p:custDataLst>
              <p:tags r:id="rId10"/>
            </p:custDataLst>
          </p:nvPr>
        </p:nvGraphicFramePr>
        <p:xfrm>
          <a:off x="6692900" y="4443730"/>
          <a:ext cx="5148580" cy="1864995"/>
        </p:xfrm>
        <a:graphic>
          <a:graphicData uri="http://schemas.openxmlformats.org/drawingml/2006/table">
            <a:tbl>
              <a:tblPr/>
              <a:tblGrid>
                <a:gridCol w="506730"/>
                <a:gridCol w="2066925"/>
                <a:gridCol w="1286510"/>
                <a:gridCol w="1288415"/>
              </a:tblGrid>
              <a:tr h="169545">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Year</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gridSpan="3">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sym typeface="+mn-ea"/>
                        </a:rPr>
                        <a:t>Projected Production (10,000 tonnes REO)</a:t>
                      </a:r>
                      <a:endParaRPr lang="zh-CN" altLang="en-US"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hMerge="1">
                  <a:tcPr>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r>
              <a:tr h="169545">
                <a:tc rowSpan="4">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Total</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sym typeface="+mn-ea"/>
                        </a:rPr>
                        <a:t>Low Scenario</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sym typeface="+mn-ea"/>
                        </a:rPr>
                        <a:t>High Scenario</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sym typeface="+mn-ea"/>
                        </a:rPr>
                        <a:t>Light Rare Earth</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sym typeface="+mn-ea"/>
                        </a:rPr>
                        <a:t>Medium and Heavy Rare Earth</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rowSpan="3">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2030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Total</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38</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43</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sym typeface="+mn-ea"/>
                        </a:rPr>
                        <a:t>Light Rare Earth</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35.5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sym typeface="+mn-ea"/>
                        </a:rPr>
                        <a:t>Medium and Heavy Rare Earth</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rowSpan="3">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2035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Total</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35</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cs typeface="Arial" panose="020B0604020202020204" pitchFamily="34" charset="0"/>
                        </a:rPr>
                        <a:t>40</a:t>
                      </a:r>
                      <a:endParaRPr lang="en-US" altLang="zh-CN" sz="1100" b="1">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sym typeface="+mn-ea"/>
                        </a:rPr>
                        <a:t>Light Rare Earth</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32.5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36.5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r>
              <a:tr h="169545">
                <a:tc vMerge="1">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sym typeface="+mn-ea"/>
                        </a:rPr>
                        <a:t>Medium and Heavy Rare Earth</a:t>
                      </a:r>
                      <a:endParaRPr lang="zh-CN" sz="1100">
                        <a:latin typeface="Arial" panose="020B0604020202020204" pitchFamily="34" charset="0"/>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1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 name="矩形 19"/>
          <p:cNvSpPr/>
          <p:nvPr>
            <p:custDataLst>
              <p:tags r:id="rId1"/>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sym typeface="Calibri" panose="020F0502020204030204" charset="0"/>
            </a:endParaRPr>
          </a:p>
        </p:txBody>
      </p:sp>
      <p:sp>
        <p:nvSpPr>
          <p:cNvPr id="2" name="标题 1"/>
          <p:cNvSpPr>
            <a:spLocks noGrp="1"/>
          </p:cNvSpPr>
          <p:nvPr>
            <p:ph type="title"/>
            <p:custDataLst>
              <p:tags r:id="rId2"/>
            </p:custDataLst>
          </p:nvPr>
        </p:nvSpPr>
        <p:spPr>
          <a:xfrm>
            <a:off x="-117475" y="1332230"/>
            <a:ext cx="11892280" cy="2853055"/>
          </a:xfrm>
        </p:spPr>
        <p:txBody>
          <a:bodyPr>
            <a:normAutofit/>
          </a:bodyPr>
          <a:lstStyle/>
          <a:p>
            <a:r>
              <a:rPr lang="en-US" sz="4000" dirty="0" smtClean="0">
                <a:latin typeface="Arial" panose="020B0604020202020204" pitchFamily="34" charset="0"/>
                <a:cs typeface="Arial" panose="020B0604020202020204" pitchFamily="34" charset="0"/>
                <a:sym typeface="+mn-ea"/>
              </a:rPr>
              <a:t>4. Policy </a:t>
            </a:r>
            <a:r>
              <a:rPr lang="en-US" altLang="zh-CN" sz="4000" dirty="0">
                <a:latin typeface="Arial" panose="020B0604020202020204" pitchFamily="34" charset="0"/>
                <a:cs typeface="Arial" panose="020B0604020202020204" pitchFamily="34" charset="0"/>
                <a:sym typeface="+mn-ea"/>
              </a:rPr>
              <a:t>Proposals for the High-Quality Development of China’s Rare Earth Industry During the 15th Five-Year Plan Period</a:t>
            </a:r>
            <a:endParaRPr lang="zh-CN" altLang="en-US" dirty="0">
              <a:solidFill>
                <a:schemeClr val="tx1"/>
              </a:solidFill>
            </a:endParaRPr>
          </a:p>
        </p:txBody>
      </p:sp>
      <p:sp>
        <p:nvSpPr>
          <p:cNvPr id="8221" name="矩形 19"/>
          <p:cNvSpPr/>
          <p:nvPr>
            <p:custDataLst>
              <p:tags r:id="rId3"/>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sym typeface="Calibri" panose="020F0502020204030204" charset="0"/>
            </a:endParaRPr>
          </a:p>
        </p:txBody>
      </p:sp>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5" name="文本框 4"/>
          <p:cNvSpPr txBox="1"/>
          <p:nvPr/>
        </p:nvSpPr>
        <p:spPr>
          <a:xfrm>
            <a:off x="1083310" y="1380490"/>
            <a:ext cx="9818370" cy="5231130"/>
          </a:xfrm>
          <a:prstGeom prst="rect">
            <a:avLst/>
          </a:prstGeom>
        </p:spPr>
        <p:txBody>
          <a:bodyPr wrap="square">
            <a:spAutoFit/>
          </a:bodyPr>
          <a:lstStyle/>
          <a:p>
            <a:pPr marL="0" indent="0">
              <a:lnSpc>
                <a:spcPct val="90000"/>
              </a:lnSpc>
              <a:spcBef>
                <a:spcPct val="0"/>
              </a:spcBef>
              <a:spcAft>
                <a:spcPts val="600"/>
              </a:spcAft>
              <a:buNone/>
            </a:pPr>
            <a:r>
              <a:rPr lang="en-US" altLang="zh-CN" sz="2000" i="0" dirty="0">
                <a:solidFill>
                  <a:srgbClr val="FF0000"/>
                </a:solidFill>
                <a:latin typeface="Arial" panose="020B0604020202020204" pitchFamily="34" charset="0"/>
                <a:cs typeface="Arial" panose="020B0604020202020204" pitchFamily="34" charset="0"/>
              </a:rPr>
              <a:t>First, strengthen the regulation of medium and heavy rare earth while relaxing controls over light rare earth.</a:t>
            </a:r>
            <a:r>
              <a:rPr lang="en-US" altLang="zh-CN" sz="2000" i="0" dirty="0">
                <a:latin typeface="Arial" panose="020B0604020202020204" pitchFamily="34" charset="0"/>
                <a:cs typeface="Arial" panose="020B0604020202020204" pitchFamily="34" charset="0"/>
              </a:rPr>
              <a:t> The current production and smelting &amp; separation quotas for rare earths do not align with market demand, affecting industry management. It is recommended to maintain mandatory planning and control for medium and heavy rare earths to ensure the rational utilization of resources, while abolishing mandatory planning for light rare earths and adopting guidance‑based or market‑oriented management. Through annual hearings, quota adjustments should be made scientifically to improve their alignment with the market and stimulate market vitality.</a:t>
            </a:r>
            <a:endParaRPr lang="en-US" altLang="zh-CN" sz="2000" i="0" dirty="0">
              <a:latin typeface="Arial" panose="020B0604020202020204" pitchFamily="34" charset="0"/>
              <a:cs typeface="Arial" panose="020B0604020202020204" pitchFamily="34" charset="0"/>
            </a:endParaRPr>
          </a:p>
          <a:p>
            <a:pPr marL="0" indent="0">
              <a:lnSpc>
                <a:spcPct val="90000"/>
              </a:lnSpc>
              <a:spcBef>
                <a:spcPct val="0"/>
              </a:spcBef>
              <a:spcAft>
                <a:spcPts val="600"/>
              </a:spcAft>
              <a:buNone/>
            </a:pPr>
            <a:r>
              <a:rPr lang="en-US" altLang="zh-CN" sz="2000" i="0" dirty="0">
                <a:solidFill>
                  <a:srgbClr val="FF0000"/>
                </a:solidFill>
                <a:latin typeface="Arial" panose="020B0604020202020204" pitchFamily="34" charset="0"/>
                <a:cs typeface="Arial" panose="020B0604020202020204" pitchFamily="34" charset="0"/>
              </a:rPr>
              <a:t>Second, optimize block auctions and expand strategic resource advantages.</a:t>
            </a:r>
            <a:r>
              <a:rPr lang="en-US" altLang="zh-CN" sz="2000" i="0" dirty="0">
                <a:latin typeface="Arial" panose="020B0604020202020204" pitchFamily="34" charset="0"/>
                <a:cs typeface="Arial" panose="020B0604020202020204" pitchFamily="34" charset="0"/>
              </a:rPr>
              <a:t> China has prominent advantages in the rare earth sector. To consolidate these advantages, support should be given to the development of compliant rare earth mineral resources. Relevant authorities should process exploration and mining licenses in a timely manner, focus on resolving the issues of ion-adsorption rare earth mines where permits exist without actual mining or mining occurs without permits, clear key bottlenecks in resource development, and enhance China’s competitive edge and international market position in the global rare earth industry.</a:t>
            </a:r>
            <a:endParaRPr lang="en-US" altLang="zh-CN" sz="2000" i="0" dirty="0">
              <a:latin typeface="Arial" panose="020B0604020202020204" pitchFamily="34" charset="0"/>
              <a:cs typeface="Arial" panose="020B0604020202020204" pitchFamily="34" charset="0"/>
            </a:endParaRPr>
          </a:p>
          <a:p>
            <a:pPr marL="0" indent="0">
              <a:lnSpc>
                <a:spcPct val="90000"/>
              </a:lnSpc>
              <a:spcBef>
                <a:spcPct val="0"/>
              </a:spcBef>
              <a:spcAft>
                <a:spcPts val="600"/>
              </a:spcAft>
              <a:buNone/>
            </a:pPr>
            <a:endParaRPr lang="zh-CN" altLang="en-US" sz="2000" b="1" i="0" dirty="0">
              <a:latin typeface="Arial" panose="020B0604020202020204" pitchFamily="34" charset="0"/>
              <a:cs typeface="Arial" panose="020B0604020202020204" pitchFamily="34" charset="0"/>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1"/>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5" name="文本框 4"/>
          <p:cNvSpPr txBox="1"/>
          <p:nvPr/>
        </p:nvSpPr>
        <p:spPr>
          <a:xfrm>
            <a:off x="920115" y="1207135"/>
            <a:ext cx="10332085" cy="4599940"/>
          </a:xfrm>
          <a:prstGeom prst="rect">
            <a:avLst/>
          </a:prstGeom>
        </p:spPr>
        <p:txBody>
          <a:bodyPr wrap="square">
            <a:spAutoFit/>
          </a:bodyPr>
          <a:lstStyle/>
          <a:p>
            <a:pPr marL="0" indent="0">
              <a:lnSpc>
                <a:spcPct val="90000"/>
              </a:lnSpc>
              <a:spcBef>
                <a:spcPct val="0"/>
              </a:spcBef>
              <a:spcAft>
                <a:spcPts val="600"/>
              </a:spcAft>
              <a:buNone/>
            </a:pPr>
            <a:r>
              <a:rPr lang="en-US" altLang="zh-CN" sz="2000" b="0" i="0" dirty="0">
                <a:solidFill>
                  <a:srgbClr val="FF0000"/>
                </a:solidFill>
                <a:latin typeface="Arial" panose="020B0604020202020204" pitchFamily="34" charset="0"/>
                <a:cs typeface="Arial" panose="020B0604020202020204" pitchFamily="34" charset="0"/>
              </a:rPr>
              <a:t>Third, comprehensively utilize fiscal and tax policies to strengthen the development and application of key technologies.</a:t>
            </a:r>
            <a:r>
              <a:rPr lang="en-US" altLang="zh-CN" sz="2000" b="0" i="0" dirty="0">
                <a:latin typeface="Arial" panose="020B0604020202020204" pitchFamily="34" charset="0"/>
                <a:cs typeface="Arial" panose="020B0604020202020204" pitchFamily="34" charset="0"/>
              </a:rPr>
              <a:t> To promote the development of the rare earth industry, it is necessary to implement fee and tax reductions. Adjust the resource tax on ion-adsorption and rock-type rare earth mines based on element categories: lower the tax rate for light rare earths and raise it for medium and heavy rare earths. Increase investment in green rare earth development and digital mine construction, promote the high-end application of functional materials, and conduct research and development on surplus rare earth elements to improve resource utilization efficiency.</a:t>
            </a:r>
            <a:endParaRPr lang="en-US" altLang="zh-CN" sz="2000" b="0" i="0" dirty="0">
              <a:latin typeface="Arial" panose="020B0604020202020204" pitchFamily="34" charset="0"/>
              <a:cs typeface="Arial" panose="020B0604020202020204" pitchFamily="34" charset="0"/>
            </a:endParaRPr>
          </a:p>
          <a:p>
            <a:pPr marL="0" indent="0">
              <a:lnSpc>
                <a:spcPct val="90000"/>
              </a:lnSpc>
              <a:spcBef>
                <a:spcPct val="0"/>
              </a:spcBef>
              <a:spcAft>
                <a:spcPts val="600"/>
              </a:spcAft>
              <a:buNone/>
            </a:pPr>
            <a:r>
              <a:rPr lang="en-US" altLang="zh-CN" sz="2000" b="0" i="0" dirty="0">
                <a:solidFill>
                  <a:srgbClr val="FF0000"/>
                </a:solidFill>
                <a:latin typeface="Arial" panose="020B0604020202020204" pitchFamily="34" charset="0"/>
                <a:cs typeface="Arial" panose="020B0604020202020204" pitchFamily="34" charset="0"/>
              </a:rPr>
              <a:t>Fourth, strictly enforce access and technical barriers to promote the healthy development of the rare earth industry.</a:t>
            </a:r>
            <a:r>
              <a:rPr lang="en-US" altLang="zh-CN" sz="2000" b="0" i="0" dirty="0">
                <a:latin typeface="Arial" panose="020B0604020202020204" pitchFamily="34" charset="0"/>
                <a:cs typeface="Arial" panose="020B0604020202020204" pitchFamily="34" charset="0"/>
              </a:rPr>
              <a:t> To ensure the healthy development of the rare earth industry, supervision must be strengthened in areas such as environmental protection, safety, tax contributions, rights protection, and social responsibility. Implement a negative list system for market access for X-T enterprises, regulate market order, and support enterprises in participating in competition. Encourage the use of overseas compliant rare earth resources, leveraging both domestic and international markets and resources to support the sound development of the industry.</a:t>
            </a:r>
            <a:endParaRPr lang="en-US" altLang="zh-CN" sz="2000" b="0" i="0" dirty="0">
              <a:latin typeface="Arial" panose="020B0604020202020204" pitchFamily="34" charset="0"/>
              <a:cs typeface="Arial" panose="020B0604020202020204" pitchFamily="34" charset="0"/>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标题 1"/>
          <p:cNvSpPr>
            <a:spLocks noGrp="1"/>
          </p:cNvSpPr>
          <p:nvPr>
            <p:ph type="title"/>
            <p:custDataLst>
              <p:tags r:id="rId3"/>
            </p:custDataLst>
          </p:nvPr>
        </p:nvSpPr>
        <p:spPr>
          <a:xfrm>
            <a:off x="1630680" y="2377440"/>
            <a:ext cx="8702675" cy="1051560"/>
          </a:xfrm>
        </p:spPr>
        <p:txBody>
          <a:bodyPr>
            <a:normAutofit fontScale="90000"/>
          </a:bodyPr>
          <a:lstStyle/>
          <a:p>
            <a:r>
              <a:rPr lang="en-US" altLang="zh-CN" sz="4445" dirty="0">
                <a:latin typeface="Arial" panose="020B0604020202020204" pitchFamily="34" charset="0"/>
                <a:cs typeface="Arial" panose="020B0604020202020204" pitchFamily="34" charset="0"/>
                <a:sym typeface="+mn-ea"/>
              </a:rPr>
              <a:t>1. Current Status of Global Rare Earth Development and Utilization</a:t>
            </a:r>
            <a:endParaRPr lang="zh-CN" altLang="en-US" sz="4445" dirty="0">
              <a:solidFill>
                <a:schemeClr val="tx1"/>
              </a:solidFill>
            </a:endParaRPr>
          </a:p>
        </p:txBody>
      </p:sp>
      <p:sp>
        <p:nvSpPr>
          <p:cNvPr id="8221" name="矩形 19"/>
          <p:cNvSpPr/>
          <p:nvPr>
            <p:custDataLst>
              <p:tags r:id="rId4"/>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custDataLst>
              <p:tags r:id="rId1"/>
            </p:custDataLst>
          </p:nvPr>
        </p:nvSpPr>
        <p:spPr/>
        <p:txBody>
          <a:bodyPr/>
          <a:lstStyle/>
          <a:p>
            <a:pPr lvl="0"/>
            <a:fld id="{9A0DB2DC-4C9A-4742-B13C-FB6460FD3503}" type="slidenum">
              <a:rPr lang="zh-CN" altLang="en-US" dirty="0">
                <a:solidFill>
                  <a:schemeClr val="tx1"/>
                </a:solidFill>
                <a:latin typeface="Arial" panose="020B0604020202020204" pitchFamily="34" charset="0"/>
                <a:ea typeface="宋体" panose="02010600030101010101" pitchFamily="2" charset="-122"/>
                <a:cs typeface="Arial" panose="020B0604020202020204" pitchFamily="34" charset="0"/>
              </a:rPr>
            </a:fld>
            <a:endParaRPr lang="zh-CN" altLang="en-US" dirty="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57346" name="TextBox 13"/>
          <p:cNvSpPr/>
          <p:nvPr>
            <p:custDataLst>
              <p:tags r:id="rId2"/>
            </p:custDataLst>
          </p:nvPr>
        </p:nvSpPr>
        <p:spPr>
          <a:xfrm>
            <a:off x="1127125" y="404178"/>
            <a:ext cx="1402080" cy="460375"/>
          </a:xfrm>
          <a:prstGeom prst="rect">
            <a:avLst/>
          </a:prstGeom>
          <a:noFill/>
          <a:ln w="9525">
            <a:noFill/>
          </a:ln>
        </p:spPr>
        <p:txBody>
          <a:bodyPr wrap="none">
            <a:spAutoFit/>
          </a:bodyPr>
          <a:lstStyle/>
          <a:p>
            <a:pPr>
              <a:buFont typeface="Arial" panose="020B0604020202020204" pitchFamily="34" charset="0"/>
            </a:pPr>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企业简介</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7347" name="矩形 19"/>
          <p:cNvSpPr/>
          <p:nvPr>
            <p:custDataLst>
              <p:tags r:id="rId3"/>
            </p:custDataLst>
          </p:nvPr>
        </p:nvSpPr>
        <p:spPr>
          <a:xfrm rot="10800000">
            <a:off x="-34924" y="-635"/>
            <a:ext cx="12430125" cy="1054100"/>
          </a:xfrm>
          <a:custGeom>
            <a:avLst/>
            <a:gdLst>
              <a:gd name="txL" fmla="*/ 0 w 12296775"/>
              <a:gd name="txT" fmla="*/ 0 h 708882"/>
              <a:gd name="txR" fmla="*/ 12296775 w 12296775"/>
              <a:gd name="txB" fmla="*/ 708882 h 708882"/>
            </a:gdLst>
            <a:ahLst/>
            <a:cxnLst>
              <a:cxn ang="0">
                <a:pos x="0" y="190279086"/>
              </a:cxn>
              <a:cxn ang="0">
                <a:pos x="1440403" y="242417168"/>
              </a:cxn>
              <a:cxn ang="0">
                <a:pos x="2776681" y="275590919"/>
              </a:cxn>
              <a:cxn ang="0">
                <a:pos x="5848387" y="259003566"/>
              </a:cxn>
              <a:cxn ang="0">
                <a:pos x="13119822" y="1914836"/>
              </a:cxn>
              <a:cxn ang="0">
                <a:pos x="14689807" y="41001708"/>
              </a:cxn>
              <a:cxn ang="0">
                <a:pos x="14702853" y="405041628"/>
              </a:cxn>
              <a:cxn ang="0">
                <a:pos x="121479" y="405041628"/>
              </a:cxn>
              <a:cxn ang="0">
                <a:pos x="0" y="190279086"/>
              </a:cxn>
            </a:cxnLst>
            <a:rect l="txL" t="txT" r="txR" b="txB"/>
            <a:pathLst>
              <a:path w="122967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431410" y="-16801"/>
                  <a:pt x="12285863"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57348" name="矩形 19"/>
          <p:cNvSpPr/>
          <p:nvPr>
            <p:custDataLst>
              <p:tags r:id="rId4"/>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pic>
        <p:nvPicPr>
          <p:cNvPr id="57349" name="Picture 4" descr="C:\Documents and Settings\Administrator\桌面\PPT配图\公司宣传PPT图片\240490-1306030Q53886.jpg"/>
          <p:cNvPicPr>
            <a:picLocks noChangeAspect="1"/>
          </p:cNvPicPr>
          <p:nvPr>
            <p:custDataLst>
              <p:tags r:id="rId5"/>
            </p:custDataLst>
          </p:nvPr>
        </p:nvPicPr>
        <p:blipFill>
          <a:blip r:embed="rId6"/>
          <a:stretch>
            <a:fillRect/>
          </a:stretch>
        </p:blipFill>
        <p:spPr>
          <a:xfrm>
            <a:off x="754063" y="1315403"/>
            <a:ext cx="5184775" cy="5184775"/>
          </a:xfrm>
          <a:prstGeom prst="rect">
            <a:avLst/>
          </a:prstGeom>
          <a:noFill/>
          <a:ln w="9525">
            <a:noFill/>
          </a:ln>
        </p:spPr>
      </p:pic>
      <p:sp>
        <p:nvSpPr>
          <p:cNvPr id="57350" name="文本框 9"/>
          <p:cNvSpPr/>
          <p:nvPr>
            <p:custDataLst>
              <p:tags r:id="rId7"/>
            </p:custDataLst>
          </p:nvPr>
        </p:nvSpPr>
        <p:spPr>
          <a:xfrm>
            <a:off x="6259513" y="2609215"/>
            <a:ext cx="5467350" cy="1568450"/>
          </a:xfrm>
          <a:prstGeom prst="rect">
            <a:avLst/>
          </a:prstGeom>
          <a:noFill/>
          <a:ln w="9525">
            <a:noFill/>
          </a:ln>
        </p:spPr>
        <p:txBody>
          <a:bodyPr>
            <a:spAutoFit/>
          </a:bodyPr>
          <a:lstStyle/>
          <a:p>
            <a:pPr algn="ctr"/>
            <a:r>
              <a:rPr lang="en-US" sz="9600" dirty="0">
                <a:solidFill>
                  <a:srgbClr val="000000"/>
                </a:solidFill>
                <a:latin typeface="Arial" panose="020B0604020202020204" pitchFamily="34" charset="0"/>
                <a:ea typeface="楷体_GB2312" charset="-122"/>
                <a:cs typeface="Arial" panose="020B0604020202020204" pitchFamily="34" charset="0"/>
                <a:sym typeface="楷体_GB2312" charset="-122"/>
              </a:rPr>
              <a:t>Thanks!</a:t>
            </a:r>
            <a:endParaRPr lang="en-US" sz="9600" dirty="0">
              <a:solidFill>
                <a:srgbClr val="000000"/>
              </a:solidFill>
              <a:latin typeface="Arial" panose="020B0604020202020204" pitchFamily="34" charset="0"/>
              <a:ea typeface="楷体_GB2312" charset="-122"/>
              <a:cs typeface="Arial" panose="020B0604020202020204" pitchFamily="34" charset="0"/>
              <a:sym typeface="楷体_GB2312" charset="-122"/>
            </a:endParaRPr>
          </a:p>
        </p:txBody>
      </p:sp>
      <p:sp>
        <p:nvSpPr>
          <p:cNvPr id="57351" name="直接连接符 38"/>
          <p:cNvSpPr/>
          <p:nvPr>
            <p:custDataLst>
              <p:tags r:id="rId8"/>
            </p:custDataLst>
          </p:nvPr>
        </p:nvSpPr>
        <p:spPr>
          <a:xfrm>
            <a:off x="6072188" y="4142740"/>
            <a:ext cx="5772150" cy="0"/>
          </a:xfrm>
          <a:prstGeom prst="line">
            <a:avLst/>
          </a:prstGeom>
          <a:ln w="28575" cap="flat" cmpd="sng">
            <a:solidFill>
              <a:srgbClr val="436A3E"/>
            </a:solidFill>
            <a:prstDash val="solid"/>
            <a:miter/>
            <a:headEnd type="none" w="med" len="med"/>
            <a:tailEnd type="none" w="med" len="med"/>
          </a:ln>
        </p:spPr>
        <p:txBody>
          <a:bodyPr/>
          <a:lstStyle/>
          <a:p>
            <a:endParaRPr lang="zh-CN" altLang="en-US" sz="2100"/>
          </a:p>
        </p:txBody>
      </p:sp>
    </p:spTree>
    <p:custDataLst>
      <p:tags r:id="rId9"/>
    </p:custDataLst>
  </p:cSld>
  <p:clrMapOvr>
    <a:masterClrMapping/>
  </p:clrMapOvr>
  <p:transition advTm="2000">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1" name="圆角矩形 30"/>
          <p:cNvSpPr/>
          <p:nvPr>
            <p:custDataLst>
              <p:tags r:id="rId4"/>
            </p:custDataLst>
          </p:nvPr>
        </p:nvSpPr>
        <p:spPr>
          <a:xfrm>
            <a:off x="99695" y="1833245"/>
            <a:ext cx="4034155" cy="2193290"/>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36" name="圆角矩形 35"/>
          <p:cNvSpPr/>
          <p:nvPr>
            <p:custDataLst>
              <p:tags r:id="rId5"/>
            </p:custDataLst>
          </p:nvPr>
        </p:nvSpPr>
        <p:spPr>
          <a:xfrm>
            <a:off x="635000" y="2047875"/>
            <a:ext cx="3094355" cy="100647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ct val="70000"/>
              </a:lnSpc>
              <a:spcBef>
                <a:spcPct val="0"/>
              </a:spcBef>
              <a:spcAft>
                <a:spcPct val="0"/>
              </a:spcAft>
            </a:pPr>
            <a:r>
              <a:rPr lang="en-US" altLang="zh-CN" sz="2000" b="1">
                <a:solidFill>
                  <a:schemeClr val="lt1"/>
                </a:solidFill>
                <a:latin typeface="Arial" panose="020B0604020202020204" pitchFamily="34" charset="0"/>
                <a:cs typeface="Arial" panose="020B0604020202020204" pitchFamily="34" charset="0"/>
                <a:sym typeface="+mn-ea"/>
              </a:rPr>
              <a:t>Global rare earth resources are highly concentrated</a:t>
            </a:r>
            <a:endParaRPr lang="en-US" altLang="zh-CN" sz="2000" b="1">
              <a:solidFill>
                <a:schemeClr val="lt1"/>
              </a:solidFill>
              <a:latin typeface="Arial" panose="020B0604020202020204" pitchFamily="34" charset="0"/>
              <a:cs typeface="Arial" panose="020B0604020202020204" pitchFamily="34" charset="0"/>
              <a:sym typeface="+mn-ea"/>
            </a:endParaRPr>
          </a:p>
        </p:txBody>
      </p:sp>
      <p:sp>
        <p:nvSpPr>
          <p:cNvPr id="5" name="矩形 4"/>
          <p:cNvSpPr/>
          <p:nvPr>
            <p:custDataLst>
              <p:tags r:id="rId6"/>
            </p:custDataLst>
          </p:nvPr>
        </p:nvSpPr>
        <p:spPr>
          <a:xfrm>
            <a:off x="225324" y="4279266"/>
            <a:ext cx="4319516" cy="1428750"/>
          </a:xfrm>
          <a:prstGeom prst="rect">
            <a:avLst/>
          </a:prstGeom>
          <a:noFill/>
        </p:spPr>
        <p:txBody>
          <a:bodyPr wrap="square" lIns="0" tIns="0" rIns="0" bIns="0" rtlCol="0" anchor="ctr" anchorCtr="0">
            <a:noAutofit/>
          </a:bodyPr>
          <a:lstStyle/>
          <a:p>
            <a:pPr algn="just" fontAlgn="b">
              <a:lnSpc>
                <a:spcPct val="120000"/>
              </a:lnSpc>
              <a:spcBef>
                <a:spcPct val="0"/>
              </a:spcBef>
              <a:spcAft>
                <a:spcPct val="0"/>
              </a:spcAft>
            </a:pPr>
            <a:r>
              <a:rPr lang="en-US" altLang="zh-CN" sz="1700" dirty="0">
                <a:solidFill>
                  <a:schemeClr val="tx1"/>
                </a:solidFill>
                <a:latin typeface="Arial" panose="020B0604020202020204" pitchFamily="34" charset="0"/>
                <a:cs typeface="Arial" panose="020B0604020202020204" pitchFamily="34" charset="0"/>
              </a:rPr>
              <a:t>Global rare earth resources are highly concentrated, with nearly </a:t>
            </a:r>
            <a:r>
              <a:rPr lang="en-US" altLang="zh-CN" sz="1700" dirty="0">
                <a:solidFill>
                  <a:srgbClr val="0070C0"/>
                </a:solidFill>
                <a:latin typeface="Arial" panose="020B0604020202020204" pitchFamily="34" charset="0"/>
                <a:cs typeface="Arial" panose="020B0604020202020204" pitchFamily="34" charset="0"/>
              </a:rPr>
              <a:t>95% of reserves</a:t>
            </a:r>
            <a:r>
              <a:rPr lang="en-US" altLang="zh-CN" sz="1700" dirty="0">
                <a:solidFill>
                  <a:schemeClr val="tx1"/>
                </a:solidFill>
                <a:latin typeface="Arial" panose="020B0604020202020204" pitchFamily="34" charset="0"/>
                <a:cs typeface="Arial" panose="020B0604020202020204" pitchFamily="34" charset="0"/>
              </a:rPr>
              <a:t> held by the top six countries. </a:t>
            </a:r>
            <a:r>
              <a:rPr lang="en-US" altLang="zh-CN" sz="1700" dirty="0">
                <a:solidFill>
                  <a:srgbClr val="FF0000"/>
                </a:solidFill>
                <a:latin typeface="Arial" panose="020B0604020202020204" pitchFamily="34" charset="0"/>
                <a:cs typeface="Arial" panose="020B0604020202020204" pitchFamily="34" charset="0"/>
              </a:rPr>
              <a:t>China accounts for 38.12% of the total, representing the largest share.</a:t>
            </a:r>
            <a:endParaRPr lang="en-US" altLang="zh-CN" sz="1700" dirty="0">
              <a:solidFill>
                <a:srgbClr val="FF0000"/>
              </a:solidFill>
              <a:latin typeface="Arial" panose="020B0604020202020204" pitchFamily="34" charset="0"/>
              <a:cs typeface="Arial" panose="020B0604020202020204" pitchFamily="34" charset="0"/>
            </a:endParaRPr>
          </a:p>
        </p:txBody>
      </p:sp>
      <p:sp>
        <p:nvSpPr>
          <p:cNvPr id="8217" name="矩形 1"/>
          <p:cNvSpPr/>
          <p:nvPr>
            <p:custDataLst>
              <p:tags r:id="rId7"/>
            </p:custDataLst>
          </p:nvPr>
        </p:nvSpPr>
        <p:spPr>
          <a:xfrm>
            <a:off x="1142365" y="1005840"/>
            <a:ext cx="2484755" cy="827405"/>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r>
              <a:rPr lang="en-US" altLang="zh-CN" sz="2000" b="1" dirty="0" smtClean="0">
                <a:solidFill>
                  <a:srgbClr val="FF0000"/>
                </a:solidFill>
                <a:latin typeface="微软雅黑" panose="020B0503020204020204" charset="-122"/>
                <a:ea typeface="微软雅黑" panose="020B0503020204020204" charset="-122"/>
                <a:sym typeface="微软雅黑" panose="020B0503020204020204" charset="-122"/>
              </a:rPr>
              <a:t>Global Rare Earth Resource Status</a:t>
            </a:r>
            <a:endParaRPr lang="en-US" altLang="zh-CN" sz="2000" b="1" dirty="0" smtClean="0">
              <a:solidFill>
                <a:srgbClr val="FF0000"/>
              </a:solidFill>
              <a:latin typeface="微软雅黑" panose="020B0503020204020204" charset="-122"/>
              <a:ea typeface="微软雅黑" panose="020B0503020204020204" charset="-122"/>
              <a:sym typeface="微软雅黑" panose="020B0503020204020204" charset="-122"/>
            </a:endParaRPr>
          </a:p>
        </p:txBody>
      </p:sp>
      <p:graphicFrame>
        <p:nvGraphicFramePr>
          <p:cNvPr id="3" name="表格 2"/>
          <p:cNvGraphicFramePr/>
          <p:nvPr>
            <p:custDataLst>
              <p:tags r:id="rId8"/>
            </p:custDataLst>
          </p:nvPr>
        </p:nvGraphicFramePr>
        <p:xfrm>
          <a:off x="5261610" y="1394460"/>
          <a:ext cx="6141720" cy="4025900"/>
        </p:xfrm>
        <a:graphic>
          <a:graphicData uri="http://schemas.openxmlformats.org/drawingml/2006/table">
            <a:tbl>
              <a:tblPr/>
              <a:tblGrid>
                <a:gridCol w="1112520"/>
                <a:gridCol w="1256665"/>
                <a:gridCol w="1256665"/>
                <a:gridCol w="1256665"/>
                <a:gridCol w="1259205"/>
              </a:tblGrid>
              <a:tr h="285115">
                <a:tc>
                  <a:txBody>
                    <a:bodyPr/>
                    <a:lstStyle/>
                    <a:p>
                      <a:pPr marL="0" indent="0" algn="ctr">
                        <a:lnSpc>
                          <a:spcPts val="1300"/>
                        </a:lnSpc>
                        <a:spcBef>
                          <a:spcPct val="0"/>
                        </a:spcBef>
                        <a:spcAft>
                          <a:spcPct val="0"/>
                        </a:spcAft>
                      </a:pPr>
                      <a:r>
                        <a:rPr lang="en-US" altLang="zh-CN" sz="1100" dirty="0">
                          <a:latin typeface="Arial" panose="020B0604020202020204" pitchFamily="34" charset="0"/>
                          <a:ea typeface="黑体" panose="02010609060101010101" pitchFamily="1" charset="-122"/>
                          <a:cs typeface="Arial" panose="020B0604020202020204" pitchFamily="34" charset="0"/>
                        </a:rPr>
                        <a:t>Country</a:t>
                      </a:r>
                      <a:endParaRPr lang="en-US" altLang="zh-CN" sz="1100" dirty="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2019</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2021</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2023</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2025e</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U.S.</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140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180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180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180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02260">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Australia</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330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570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570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Brazil</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2,200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2,100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2,100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2,100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Canada</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0035">
                <a:tc>
                  <a:txBody>
                    <a:bodyPr/>
                    <a:lstStyle/>
                    <a:p>
                      <a:pPr marL="0" indent="0" algn="ctr">
                        <a:lnSpc>
                          <a:spcPts val="1300"/>
                        </a:lnSpc>
                        <a:spcBef>
                          <a:spcPct val="0"/>
                        </a:spcBef>
                        <a:spcAft>
                          <a:spcPct val="0"/>
                        </a:spcAft>
                      </a:pPr>
                      <a:r>
                        <a:rPr lang="en-US" altLang="zh-CN" sz="1100" dirty="0">
                          <a:latin typeface="Arial" panose="020B0604020202020204" pitchFamily="34" charset="0"/>
                          <a:ea typeface="宋体" panose="02010600030101010101" pitchFamily="2" charset="-122"/>
                        </a:rPr>
                        <a:t>China</a:t>
                      </a:r>
                      <a:endParaRPr lang="en-US" altLang="zh-CN" sz="1100" dirty="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4,400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4,400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4,400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4,400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Greenland</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India</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690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690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690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690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02260">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Russia</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1,200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2,100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South Africa</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Tanzania</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Vietnam</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2,200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2,200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2,200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2,200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8511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Other</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439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0.45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0.45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019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Total</a:t>
                      </a:r>
                      <a:endParaRPr lang="en-US" altLang="zh-CN" sz="11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12,000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12,499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11,541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dirty="0">
                          <a:latin typeface="Arial" panose="020B0604020202020204" pitchFamily="34" charset="0"/>
                          <a:ea typeface="宋体" panose="02010600030101010101" pitchFamily="2" charset="-122"/>
                          <a:cs typeface="Arial" panose="020B0604020202020204" pitchFamily="34" charset="0"/>
                        </a:rPr>
                        <a:t>11,541</a:t>
                      </a:r>
                      <a:endParaRPr lang="en-US" altLang="zh-CN" sz="110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7" name="文本框 6"/>
          <p:cNvSpPr txBox="1"/>
          <p:nvPr/>
        </p:nvSpPr>
        <p:spPr>
          <a:xfrm>
            <a:off x="5882746" y="1057203"/>
            <a:ext cx="5080000" cy="337185"/>
          </a:xfrm>
          <a:prstGeom prst="rect">
            <a:avLst/>
          </a:prstGeom>
        </p:spPr>
        <p:txBody>
          <a:bodyPr>
            <a:spAutoFit/>
          </a:bodyPr>
          <a:lstStyle/>
          <a:p>
            <a:pPr marL="0" indent="0" algn="ctr" defTabSz="266700">
              <a:spcBef>
                <a:spcPts val="600"/>
              </a:spcBef>
              <a:spcAft>
                <a:spcPct val="0"/>
              </a:spcAft>
            </a:pPr>
            <a:r>
              <a:rPr lang="en-US" altLang="zh-CN" sz="1600" dirty="0">
                <a:latin typeface="Arial" panose="020B0604020202020204" pitchFamily="34" charset="0"/>
                <a:ea typeface="黑体" panose="02010609060101010101" pitchFamily="1" charset="-122"/>
                <a:cs typeface="Arial" panose="020B0604020202020204" pitchFamily="34" charset="0"/>
              </a:rPr>
              <a:t>Global Rare Earth Reserves (10,000 t)</a:t>
            </a:r>
            <a:endParaRPr lang="en-US" altLang="zh-CN" sz="1600" dirty="0">
              <a:latin typeface="Arial" panose="020B0604020202020204" pitchFamily="34" charset="0"/>
              <a:ea typeface="黑体" panose="02010609060101010101" pitchFamily="1" charset="-122"/>
              <a:cs typeface="Arial" panose="020B0604020202020204" pitchFamily="34" charset="0"/>
            </a:endParaRPr>
          </a:p>
        </p:txBody>
      </p:sp>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66" name="圆角矩形 65"/>
          <p:cNvSpPr/>
          <p:nvPr>
            <p:custDataLst>
              <p:tags r:id="rId4"/>
            </p:custDataLst>
          </p:nvPr>
        </p:nvSpPr>
        <p:spPr>
          <a:xfrm>
            <a:off x="305435" y="568707"/>
            <a:ext cx="12600274" cy="1763272"/>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6" name="矩形 5"/>
          <p:cNvSpPr/>
          <p:nvPr>
            <p:custDataLst>
              <p:tags r:id="rId5"/>
            </p:custDataLst>
          </p:nvPr>
        </p:nvSpPr>
        <p:spPr>
          <a:xfrm>
            <a:off x="371193" y="478061"/>
            <a:ext cx="10965627" cy="1428750"/>
          </a:xfrm>
          <a:prstGeom prst="rect">
            <a:avLst/>
          </a:prstGeom>
          <a:noFill/>
        </p:spPr>
        <p:txBody>
          <a:bodyPr wrap="square" lIns="0" tIns="0" rIns="0" bIns="0" rtlCol="0" anchor="ctr" anchorCtr="0">
            <a:noAutofit/>
          </a:bodyPr>
          <a:lstStyle/>
          <a:p>
            <a:pPr algn="just" fontAlgn="b">
              <a:lnSpc>
                <a:spcPct val="90000"/>
              </a:lnSpc>
              <a:spcBef>
                <a:spcPct val="0"/>
              </a:spcBef>
              <a:spcAft>
                <a:spcPct val="0"/>
              </a:spcAft>
            </a:pPr>
            <a:r>
              <a:rPr lang="en-US" altLang="zh-CN" sz="1700" dirty="0">
                <a:solidFill>
                  <a:schemeClr val="tx1">
                    <a:lumMod val="85000"/>
                    <a:lumOff val="15000"/>
                  </a:schemeClr>
                </a:solidFill>
                <a:latin typeface="Arial" panose="020B0604020202020204" pitchFamily="34" charset="0"/>
                <a:cs typeface="Arial" panose="020B0604020202020204" pitchFamily="34" charset="0"/>
              </a:rPr>
              <a:t>China has globally leading rare earth reserves, particularly abundant in heavy rare earth resources. However, development is constrained, leading to supply shortages.</a:t>
            </a:r>
            <a:endParaRPr lang="en-US" altLang="zh-CN" sz="170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14" name="组合 13"/>
          <p:cNvGrpSpPr/>
          <p:nvPr/>
        </p:nvGrpSpPr>
        <p:grpSpPr>
          <a:xfrm>
            <a:off x="1665222" y="1424371"/>
            <a:ext cx="8257375" cy="4850291"/>
            <a:chOff x="500034" y="928670"/>
            <a:chExt cx="8217667" cy="5703653"/>
          </a:xfrm>
        </p:grpSpPr>
        <p:pic>
          <p:nvPicPr>
            <p:cNvPr id="20" name="图片 19" descr="xt.jpg"/>
            <p:cNvPicPr>
              <a:picLocks noChangeAspect="1"/>
            </p:cNvPicPr>
            <p:nvPr/>
          </p:nvPicPr>
          <p:blipFill>
            <a:blip r:embed="rId6" cstate="print"/>
            <a:stretch>
              <a:fillRect/>
            </a:stretch>
          </p:blipFill>
          <p:spPr>
            <a:xfrm>
              <a:off x="500034" y="928670"/>
              <a:ext cx="8217667" cy="5703653"/>
            </a:xfrm>
            <a:prstGeom prst="rect">
              <a:avLst/>
            </a:prstGeom>
          </p:spPr>
        </p:pic>
        <p:sp>
          <p:nvSpPr>
            <p:cNvPr id="21" name="矩形 20"/>
            <p:cNvSpPr/>
            <p:nvPr/>
          </p:nvSpPr>
          <p:spPr>
            <a:xfrm rot="19984061">
              <a:off x="3598840" y="4282426"/>
              <a:ext cx="3358612" cy="1103345"/>
            </a:xfrm>
            <a:prstGeom prst="rect">
              <a:avLst/>
            </a:prstGeom>
            <a:noFill/>
          </p:spPr>
          <p:txBody>
            <a:bodyPr wrap="square" lIns="91440" tIns="45720" rIns="91440" bIns="45720">
              <a:spAutoFit/>
            </a:bodyPr>
            <a:lstStyle/>
            <a:p>
              <a:pPr algn="ctr"/>
              <a:r>
                <a:rPr lang="en-US" altLang="zh-C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2" name="椭圆形标注 21"/>
            <p:cNvSpPr/>
            <p:nvPr/>
          </p:nvSpPr>
          <p:spPr>
            <a:xfrm>
              <a:off x="5143504" y="1714488"/>
              <a:ext cx="2286016" cy="928694"/>
            </a:xfrm>
            <a:prstGeom prst="wedgeEllipseCallout">
              <a:avLst>
                <a:gd name="adj1" fmla="val -46305"/>
                <a:gd name="adj2" fmla="val 90422"/>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altLang="zh-CN" dirty="0">
                  <a:solidFill>
                    <a:schemeClr val="tx1">
                      <a:lumMod val="95000"/>
                      <a:lumOff val="5000"/>
                    </a:schemeClr>
                  </a:solidFill>
                  <a:latin typeface="Arial" panose="020B0604020202020204" pitchFamily="34" charset="0"/>
                  <a:ea typeface="黑体" panose="02010609060101010101" pitchFamily="1" charset="-122"/>
                  <a:cs typeface="Arial" panose="020B0604020202020204" pitchFamily="34" charset="0"/>
                </a:rPr>
                <a:t>Bayan Obo, Baotou, Inner Mongolia</a:t>
              </a:r>
              <a:endParaRPr lang="en-US" altLang="zh-CN" dirty="0">
                <a:solidFill>
                  <a:schemeClr val="tx1">
                    <a:lumMod val="95000"/>
                    <a:lumOff val="5000"/>
                  </a:schemeClr>
                </a:solidFill>
                <a:latin typeface="Arial" panose="020B0604020202020204" pitchFamily="34" charset="0"/>
                <a:ea typeface="黑体" panose="02010609060101010101" pitchFamily="1" charset="-122"/>
                <a:cs typeface="Arial" panose="020B0604020202020204" pitchFamily="34" charset="0"/>
              </a:endParaRPr>
            </a:p>
          </p:txBody>
        </p:sp>
        <p:sp>
          <p:nvSpPr>
            <p:cNvPr id="23" name="椭圆形标注 22"/>
            <p:cNvSpPr/>
            <p:nvPr/>
          </p:nvSpPr>
          <p:spPr>
            <a:xfrm>
              <a:off x="6143636" y="2500306"/>
              <a:ext cx="2286016" cy="928694"/>
            </a:xfrm>
            <a:prstGeom prst="wedgeEllipseCallout">
              <a:avLst>
                <a:gd name="adj1" fmla="val -46305"/>
                <a:gd name="adj2" fmla="val 90422"/>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buClrTx/>
                <a:buSzTx/>
                <a:buFontTx/>
              </a:pPr>
              <a:r>
                <a:rPr lang="en-US" altLang="zh-CN" dirty="0">
                  <a:solidFill>
                    <a:schemeClr val="tx1">
                      <a:lumMod val="95000"/>
                      <a:lumOff val="5000"/>
                    </a:schemeClr>
                  </a:solidFill>
                  <a:latin typeface="Arial" panose="020B0604020202020204" pitchFamily="34" charset="0"/>
                  <a:ea typeface="黑体" panose="02010609060101010101" pitchFamily="1" charset="-122"/>
                  <a:cs typeface="Arial" panose="020B0604020202020204" pitchFamily="34" charset="0"/>
                </a:rPr>
                <a:t>Weishan Lake, Jining, Shandong</a:t>
              </a:r>
              <a:endParaRPr lang="en-US" altLang="zh-CN" dirty="0">
                <a:solidFill>
                  <a:schemeClr val="tx1">
                    <a:lumMod val="95000"/>
                    <a:lumOff val="5000"/>
                  </a:schemeClr>
                </a:solidFill>
                <a:latin typeface="Arial" panose="020B0604020202020204" pitchFamily="34" charset="0"/>
                <a:ea typeface="黑体" panose="02010609060101010101" pitchFamily="1" charset="-122"/>
                <a:cs typeface="Arial" panose="020B0604020202020204" pitchFamily="34" charset="0"/>
              </a:endParaRPr>
            </a:p>
          </p:txBody>
        </p:sp>
        <p:sp>
          <p:nvSpPr>
            <p:cNvPr id="24" name="椭圆形标注 23"/>
            <p:cNvSpPr/>
            <p:nvPr/>
          </p:nvSpPr>
          <p:spPr>
            <a:xfrm>
              <a:off x="4357686" y="3500438"/>
              <a:ext cx="2286016" cy="928694"/>
            </a:xfrm>
            <a:prstGeom prst="wedgeEllipseCallout">
              <a:avLst>
                <a:gd name="adj1" fmla="val -46305"/>
                <a:gd name="adj2" fmla="val 90422"/>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latin typeface="Arial" panose="020B0604020202020204" pitchFamily="34" charset="0"/>
                  <a:ea typeface="黑体" panose="02010609060101010101" pitchFamily="1" charset="-122"/>
                  <a:cs typeface="Arial" panose="020B0604020202020204" pitchFamily="34" charset="0"/>
                </a:rPr>
                <a:t>Liangshan Prefecture, Sichuan</a:t>
              </a:r>
              <a:endParaRPr lang="en-US" altLang="zh-CN" dirty="0">
                <a:solidFill>
                  <a:schemeClr val="tx1">
                    <a:lumMod val="95000"/>
                    <a:lumOff val="5000"/>
                  </a:schemeClr>
                </a:solidFill>
                <a:latin typeface="黑体" panose="02010609060101010101" pitchFamily="1" charset="-122"/>
                <a:ea typeface="黑体" panose="02010609060101010101" pitchFamily="1" charset="-122"/>
              </a:endParaRPr>
            </a:p>
          </p:txBody>
        </p:sp>
        <p:sp>
          <p:nvSpPr>
            <p:cNvPr id="25" name="椭圆 24"/>
            <p:cNvSpPr/>
            <p:nvPr/>
          </p:nvSpPr>
          <p:spPr>
            <a:xfrm rot="20096525">
              <a:off x="5154430" y="4770356"/>
              <a:ext cx="1785950" cy="785818"/>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latin typeface="Arial" panose="020B0604020202020204" pitchFamily="34" charset="0"/>
                  <a:ea typeface="黑体" panose="02010609060101010101" pitchFamily="1" charset="-122"/>
                  <a:cs typeface="Arial" panose="020B0604020202020204" pitchFamily="34" charset="0"/>
                </a:rPr>
                <a:t>Nanling Region</a:t>
              </a:r>
              <a:endParaRPr lang="en-US" altLang="zh-CN" dirty="0">
                <a:solidFill>
                  <a:schemeClr val="tx1">
                    <a:lumMod val="95000"/>
                    <a:lumOff val="5000"/>
                  </a:schemeClr>
                </a:solidFill>
                <a:latin typeface="Arial" panose="020B0604020202020204" pitchFamily="34" charset="0"/>
                <a:ea typeface="黑体" panose="02010609060101010101" pitchFamily="1" charset="-122"/>
                <a:cs typeface="Arial" panose="020B0604020202020204" pitchFamily="34" charset="0"/>
              </a:endParaRPr>
            </a:p>
          </p:txBody>
        </p:sp>
        <p:sp>
          <p:nvSpPr>
            <p:cNvPr id="26" name="椭圆 25"/>
            <p:cNvSpPr/>
            <p:nvPr/>
          </p:nvSpPr>
          <p:spPr>
            <a:xfrm>
              <a:off x="4071934" y="5429264"/>
              <a:ext cx="668005" cy="309534"/>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endParaRPr>
            </a:p>
          </p:txBody>
        </p:sp>
      </p:grpSp>
      <p:sp>
        <p:nvSpPr>
          <p:cNvPr id="4" name="圆角矩形 35"/>
          <p:cNvSpPr/>
          <p:nvPr>
            <p:custDataLst>
              <p:tags r:id="rId7"/>
            </p:custDataLst>
          </p:nvPr>
        </p:nvSpPr>
        <p:spPr>
          <a:xfrm>
            <a:off x="128270" y="117501"/>
            <a:ext cx="3226194" cy="72006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zh-CN" sz="2000" b="1" dirty="0">
                <a:solidFill>
                  <a:schemeClr val="lt1"/>
                </a:solidFill>
                <a:latin typeface="Arial" panose="020B0604020202020204" pitchFamily="34" charset="0"/>
                <a:cs typeface="Arial" panose="020B0604020202020204" pitchFamily="34" charset="0"/>
                <a:sym typeface="+mn-ea"/>
              </a:rPr>
              <a:t>China’s Rare Earth Resource Advantages</a:t>
            </a:r>
            <a:endParaRPr lang="en-US" altLang="zh-CN" sz="2000" b="1" dirty="0">
              <a:solidFill>
                <a:schemeClr val="lt1"/>
              </a:solidFill>
              <a:latin typeface="Arial" panose="020B0604020202020204" pitchFamily="34" charset="0"/>
              <a:cs typeface="Arial" panose="020B0604020202020204" pitchFamily="34" charset="0"/>
              <a:sym typeface="+mn-ea"/>
            </a:endParaRPr>
          </a:p>
        </p:txBody>
      </p:sp>
      <p:sp>
        <p:nvSpPr>
          <p:cNvPr id="2" name="文本框 1"/>
          <p:cNvSpPr txBox="1"/>
          <p:nvPr/>
        </p:nvSpPr>
        <p:spPr>
          <a:xfrm>
            <a:off x="2091055" y="1793875"/>
            <a:ext cx="5172075" cy="306705"/>
          </a:xfrm>
          <a:prstGeom prst="rect">
            <a:avLst/>
          </a:prstGeom>
          <a:solidFill>
            <a:srgbClr val="FFFFFF"/>
          </a:solidFill>
        </p:spPr>
        <p:txBody>
          <a:bodyPr wrap="square" rtlCol="0">
            <a:spAutoFit/>
          </a:bodyPr>
          <a:p>
            <a:r>
              <a:rPr lang="en-US" altLang="zh-CN" sz="1400">
                <a:latin typeface="Arial" panose="020B0604020202020204" pitchFamily="34" charset="0"/>
                <a:cs typeface="Arial" panose="020B0604020202020204" pitchFamily="34" charset="0"/>
              </a:rPr>
              <a:t>Distribution Map of Rare Earth Resource Mining Areas in China</a:t>
            </a:r>
            <a:endParaRPr lang="en-US" altLang="zh-CN" sz="1400">
              <a:latin typeface="Arial" panose="020B0604020202020204" pitchFamily="34" charset="0"/>
              <a:cs typeface="Arial" panose="020B0604020202020204" pitchFamily="34" charset="0"/>
            </a:endParaRPr>
          </a:p>
        </p:txBody>
      </p:sp>
      <p:sp>
        <p:nvSpPr>
          <p:cNvPr id="3" name="文本框 2"/>
          <p:cNvSpPr txBox="1"/>
          <p:nvPr/>
        </p:nvSpPr>
        <p:spPr>
          <a:xfrm>
            <a:off x="3559175" y="5125085"/>
            <a:ext cx="1223645" cy="589280"/>
          </a:xfrm>
          <a:prstGeom prst="rect">
            <a:avLst/>
          </a:prstGeom>
          <a:solidFill>
            <a:srgbClr val="FFFFFF"/>
          </a:solidFill>
        </p:spPr>
        <p:txBody>
          <a:bodyPr wrap="square" rtlCol="0">
            <a:spAutoFit/>
          </a:bodyPr>
          <a:p>
            <a:pPr>
              <a:lnSpc>
                <a:spcPct val="90000"/>
              </a:lnSpc>
            </a:pPr>
            <a:r>
              <a:rPr lang="en-US" altLang="zh-CN" sz="1200">
                <a:latin typeface="Arial" panose="020B0604020202020204" pitchFamily="34" charset="0"/>
                <a:cs typeface="Arial" panose="020B0604020202020204" pitchFamily="34" charset="0"/>
              </a:rPr>
              <a:t>Rare Earth Resource Mining Areas</a:t>
            </a:r>
            <a:endParaRPr lang="en-US" altLang="zh-CN" sz="1200">
              <a:latin typeface="Arial" panose="020B0604020202020204" pitchFamily="34" charset="0"/>
              <a:cs typeface="Arial" panose="020B0604020202020204" pitchFamily="34" charset="0"/>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矩形 1"/>
          <p:cNvSpPr/>
          <p:nvPr>
            <p:custDataLst>
              <p:tags r:id="rId4"/>
            </p:custDataLst>
          </p:nvPr>
        </p:nvSpPr>
        <p:spPr>
          <a:xfrm>
            <a:off x="271604" y="1513833"/>
            <a:ext cx="4916032" cy="841490"/>
          </a:xfrm>
          <a:prstGeom prst="rect">
            <a:avLst/>
          </a:prstGeom>
          <a:noFill/>
        </p:spPr>
        <p:txBody>
          <a:bodyPr wrap="square" lIns="0" tIns="0" rIns="0" bIns="0" rtlCol="0" anchor="t" anchorCtr="0">
            <a:noAutofit/>
          </a:bodyPr>
          <a:lstStyle/>
          <a:p>
            <a:pPr algn="l">
              <a:lnSpc>
                <a:spcPct val="90000"/>
              </a:lnSpc>
              <a:spcBef>
                <a:spcPct val="0"/>
              </a:spcBef>
              <a:spcAft>
                <a:spcPct val="0"/>
              </a:spcAft>
            </a:pPr>
            <a:r>
              <a:rPr lang="en-US" altLang="zh-CN" sz="1600" dirty="0">
                <a:ln>
                  <a:noFill/>
                  <a:prstDash val="sysDot"/>
                </a:ln>
                <a:solidFill>
                  <a:schemeClr val="tx1">
                    <a:lumMod val="85000"/>
                    <a:lumOff val="15000"/>
                  </a:schemeClr>
                </a:solidFill>
                <a:latin typeface="Arial" panose="020B0604020202020204" pitchFamily="34" charset="0"/>
                <a:cs typeface="Arial" panose="020B0604020202020204" pitchFamily="34" charset="0"/>
              </a:rPr>
              <a:t>In 2025, global rare earth mine production reached 402,000 tonnes, with China accounting for 270,000 tonnes or 67.5% of the total. The United States and Myanmar saw particularly notable increases in output.</a:t>
            </a:r>
            <a:endParaRPr lang="en-US" altLang="zh-CN" sz="1600" dirty="0">
              <a:ln>
                <a:noFill/>
                <a:prstDash val="sysDot"/>
              </a:ln>
              <a:solidFill>
                <a:schemeClr val="tx1">
                  <a:lumMod val="85000"/>
                  <a:lumOff val="15000"/>
                </a:schemeClr>
              </a:solidFill>
              <a:latin typeface="Arial" panose="020B0604020202020204" pitchFamily="34" charset="0"/>
              <a:cs typeface="Arial" panose="020B0604020202020204" pitchFamily="34" charset="0"/>
            </a:endParaRPr>
          </a:p>
        </p:txBody>
      </p:sp>
      <p:sp>
        <p:nvSpPr>
          <p:cNvPr id="7" name="矩形 6"/>
          <p:cNvSpPr/>
          <p:nvPr>
            <p:custDataLst>
              <p:tags r:id="rId5"/>
            </p:custDataLst>
          </p:nvPr>
        </p:nvSpPr>
        <p:spPr>
          <a:xfrm>
            <a:off x="808990" y="823595"/>
            <a:ext cx="3639820" cy="608330"/>
          </a:xfrm>
          <a:prstGeom prst="rect">
            <a:avLst/>
          </a:prstGeom>
          <a:noFill/>
        </p:spPr>
        <p:txBody>
          <a:bodyPr wrap="square" lIns="0" tIns="0" rIns="0" bIns="0" rtlCol="0" anchor="b">
            <a:noAutofit/>
          </a:bodyPr>
          <a:lstStyle/>
          <a:p>
            <a:pPr algn="ctr">
              <a:lnSpc>
                <a:spcPct val="80000"/>
              </a:lnSpc>
              <a:spcBef>
                <a:spcPct val="0"/>
              </a:spcBef>
              <a:spcAft>
                <a:spcPct val="0"/>
              </a:spcAft>
              <a:buClr>
                <a:schemeClr val="accent1"/>
              </a:buClr>
              <a:buSzPct val="70000"/>
            </a:pPr>
            <a:r>
              <a:rPr lang="en-US" altLang="zh-CN" sz="2000" b="1" dirty="0">
                <a:solidFill>
                  <a:schemeClr val="accent1"/>
                </a:solidFill>
                <a:latin typeface="Arial" panose="020B0604020202020204" pitchFamily="34" charset="0"/>
                <a:cs typeface="Arial" panose="020B0604020202020204" pitchFamily="34" charset="0"/>
              </a:rPr>
              <a:t>Global Rare Earth Production Is Highly Concentrated</a:t>
            </a:r>
            <a:endParaRPr lang="en-US" altLang="zh-CN" sz="2000" b="1" dirty="0">
              <a:solidFill>
                <a:schemeClr val="accent1"/>
              </a:solidFill>
              <a:latin typeface="Arial" panose="020B0604020202020204" pitchFamily="34" charset="0"/>
              <a:cs typeface="Arial" panose="020B0604020202020204" pitchFamily="34" charset="0"/>
            </a:endParaRPr>
          </a:p>
        </p:txBody>
      </p:sp>
      <p:sp>
        <p:nvSpPr>
          <p:cNvPr id="10" name="矩形 9"/>
          <p:cNvSpPr/>
          <p:nvPr>
            <p:custDataLst>
              <p:tags r:id="rId6"/>
            </p:custDataLst>
          </p:nvPr>
        </p:nvSpPr>
        <p:spPr>
          <a:xfrm>
            <a:off x="5992019" y="1476314"/>
            <a:ext cx="5614524" cy="841375"/>
          </a:xfrm>
          <a:prstGeom prst="rect">
            <a:avLst/>
          </a:prstGeom>
          <a:noFill/>
        </p:spPr>
        <p:txBody>
          <a:bodyPr wrap="square" lIns="0" tIns="0" rIns="0" bIns="0" rtlCol="0" anchor="t" anchorCtr="0">
            <a:noAutofit/>
          </a:bodyPr>
          <a:lstStyle/>
          <a:p>
            <a:pPr>
              <a:lnSpc>
                <a:spcPct val="110000"/>
              </a:lnSpc>
              <a:spcBef>
                <a:spcPct val="0"/>
              </a:spcBef>
              <a:spcAft>
                <a:spcPct val="0"/>
              </a:spcAft>
            </a:pPr>
            <a:r>
              <a:rPr lang="en-US" altLang="zh-CN" sz="1600" dirty="0">
                <a:ln>
                  <a:noFill/>
                  <a:prstDash val="sysDot"/>
                </a:ln>
                <a:solidFill>
                  <a:schemeClr val="tx1">
                    <a:lumMod val="85000"/>
                    <a:lumOff val="15000"/>
                  </a:schemeClr>
                </a:solidFill>
                <a:latin typeface="Arial" panose="020B0604020202020204" pitchFamily="34" charset="0"/>
                <a:cs typeface="Arial" panose="020B0604020202020204" pitchFamily="34" charset="0"/>
              </a:rPr>
              <a:t>Over 95% of the world’s rare earth smelting and separation capacity is concentrated in China. However, capacity growth is emerging in Australia, the United States, and Estonia.</a:t>
            </a:r>
            <a:endParaRPr lang="en-US" altLang="zh-CN" sz="1600" dirty="0">
              <a:ln>
                <a:noFill/>
                <a:prstDash val="sysDot"/>
              </a:ln>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spcBef>
                <a:spcPct val="0"/>
              </a:spcBef>
              <a:spcAft>
                <a:spcPct val="0"/>
              </a:spcAft>
            </a:pPr>
            <a:endParaRPr lang="en-US" altLang="zh-CN" sz="1600" dirty="0">
              <a:ln>
                <a:noFill/>
                <a:prstDash val="sysDot"/>
              </a:ln>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矩形 10"/>
          <p:cNvSpPr/>
          <p:nvPr>
            <p:custDataLst>
              <p:tags r:id="rId7"/>
            </p:custDataLst>
          </p:nvPr>
        </p:nvSpPr>
        <p:spPr>
          <a:xfrm>
            <a:off x="5468293" y="695662"/>
            <a:ext cx="6138250" cy="608529"/>
          </a:xfrm>
          <a:prstGeom prst="rect">
            <a:avLst/>
          </a:prstGeom>
          <a:noFill/>
        </p:spPr>
        <p:txBody>
          <a:bodyPr wrap="square" lIns="0" tIns="0" rIns="0" bIns="0" rtlCol="0" anchor="b">
            <a:noAutofit/>
          </a:bodyPr>
          <a:lstStyle/>
          <a:p>
            <a:pPr>
              <a:lnSpc>
                <a:spcPct val="80000"/>
              </a:lnSpc>
              <a:spcBef>
                <a:spcPct val="0"/>
              </a:spcBef>
              <a:spcAft>
                <a:spcPct val="0"/>
              </a:spcAft>
              <a:buClr>
                <a:schemeClr val="accent1"/>
              </a:buClr>
              <a:buSzPct val="70000"/>
            </a:pPr>
            <a:r>
              <a:rPr lang="en-US" altLang="zh-CN"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 95% of the world’s rare earth smelting and separation capacity is concentrated in China.</a:t>
            </a:r>
            <a:endParaRPr lang="en-US" altLang="zh-CN"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表格 2"/>
          <p:cNvGraphicFramePr/>
          <p:nvPr>
            <p:custDataLst>
              <p:tags r:id="rId8"/>
            </p:custDataLst>
          </p:nvPr>
        </p:nvGraphicFramePr>
        <p:xfrm>
          <a:off x="339090" y="2787015"/>
          <a:ext cx="4711065" cy="3883025"/>
        </p:xfrm>
        <a:graphic>
          <a:graphicData uri="http://schemas.openxmlformats.org/drawingml/2006/table">
            <a:tbl>
              <a:tblPr/>
              <a:tblGrid>
                <a:gridCol w="941705"/>
                <a:gridCol w="1256030"/>
                <a:gridCol w="1256030"/>
                <a:gridCol w="1257300"/>
              </a:tblGrid>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黑体" panose="02010609060101010101" pitchFamily="1" charset="-122"/>
                          <a:cs typeface="Arial" panose="020B0604020202020204" pitchFamily="34" charset="0"/>
                        </a:rPr>
                        <a:t>Country</a:t>
                      </a:r>
                      <a:endParaRPr lang="en-US" altLang="zh-CN" sz="9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黑体" panose="02010609060101010101" pitchFamily="1" charset="-122"/>
                          <a:cs typeface="Arial" panose="020B0604020202020204" pitchFamily="34" charset="0"/>
                        </a:rPr>
                        <a:t>2021</a:t>
                      </a:r>
                      <a:endParaRPr lang="en-US" altLang="zh-CN" sz="9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黑体" panose="02010609060101010101" pitchFamily="1" charset="-122"/>
                          <a:cs typeface="Arial" panose="020B0604020202020204" pitchFamily="34" charset="0"/>
                        </a:rPr>
                        <a:t>2023</a:t>
                      </a:r>
                      <a:endParaRPr lang="en-US" altLang="zh-CN" sz="9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黑体" panose="02010609060101010101" pitchFamily="1" charset="-122"/>
                          <a:cs typeface="Arial" panose="020B0604020202020204" pitchFamily="34" charset="0"/>
                        </a:rPr>
                        <a:t>2025e</a:t>
                      </a:r>
                      <a:endParaRPr lang="en-US" altLang="zh-CN" sz="9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China</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210,000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255,000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270,000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U.S.</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42,000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43,000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45,000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Australia</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18,000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18,000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21,000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Brazil</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80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80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500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India</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2,900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2,900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2,900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Malaysia</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80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80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Russia</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2,600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2,600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2,600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Thailand</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7,100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7,100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7,300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Vietnam</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1,200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600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5,000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Madagascar</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960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960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960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Burundi</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dirty="0">
                          <a:ln>
                            <a:noFill/>
                            <a:prstDash val="sysDot"/>
                          </a:ln>
                          <a:solidFill>
                            <a:schemeClr val="tx1">
                              <a:lumMod val="85000"/>
                              <a:lumOff val="15000"/>
                            </a:schemeClr>
                          </a:solidFill>
                          <a:latin typeface="Arial" panose="020B0604020202020204" pitchFamily="34" charset="0"/>
                          <a:cs typeface="Arial" panose="020B0604020202020204" pitchFamily="34" charset="0"/>
                          <a:sym typeface="+mn-ea"/>
                        </a:rPr>
                        <a:t>Myanmar </a:t>
                      </a:r>
                      <a:r>
                        <a:rPr lang="en-US" altLang="zh-CN" sz="900">
                          <a:latin typeface="Arial" panose="020B0604020202020204" pitchFamily="34" charset="0"/>
                          <a:ea typeface="宋体" panose="02010600030101010101" pitchFamily="2" charset="-122"/>
                          <a:cs typeface="Arial" panose="020B0604020202020204" pitchFamily="34" charset="0"/>
                        </a:rPr>
                        <a:t>(1)</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12,000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38,000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46,500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Other</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236855">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Total</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296,920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368,320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401,960</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330200">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rPr>
                        <a:t>China’s Share</a:t>
                      </a:r>
                      <a:endParaRPr lang="en-US" altLang="zh-CN" sz="9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70.7%</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69.2%</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Arial" panose="020B0604020202020204" pitchFamily="34" charset="0"/>
                          <a:ea typeface="宋体" panose="02010600030101010101" pitchFamily="2" charset="-122"/>
                          <a:cs typeface="Arial" panose="020B0604020202020204" pitchFamily="34" charset="0"/>
                        </a:rPr>
                        <a:t>67.2%</a:t>
                      </a:r>
                      <a:endParaRPr lang="en-US" altLang="zh-CN" sz="9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bl>
          </a:graphicData>
        </a:graphic>
      </p:graphicFrame>
      <p:sp>
        <p:nvSpPr>
          <p:cNvPr id="4" name="文本框 3"/>
          <p:cNvSpPr txBox="1"/>
          <p:nvPr/>
        </p:nvSpPr>
        <p:spPr>
          <a:xfrm>
            <a:off x="456565" y="2511425"/>
            <a:ext cx="4545965" cy="275590"/>
          </a:xfrm>
          <a:prstGeom prst="rect">
            <a:avLst/>
          </a:prstGeom>
        </p:spPr>
        <p:txBody>
          <a:bodyPr wrap="square">
            <a:spAutoFit/>
          </a:bodyPr>
          <a:lstStyle/>
          <a:p>
            <a:pPr marL="0" indent="0" defTabSz="266700">
              <a:spcBef>
                <a:spcPct val="0"/>
              </a:spcBef>
              <a:spcAft>
                <a:spcPct val="0"/>
              </a:spcAft>
            </a:pPr>
            <a:r>
              <a:rPr lang="en-US" altLang="zh-CN" sz="1200">
                <a:latin typeface="Arial" panose="020B0604020202020204" pitchFamily="34" charset="0"/>
                <a:ea typeface="黑体" panose="02010609060101010101" pitchFamily="1" charset="-122"/>
                <a:cs typeface="Arial" panose="020B0604020202020204" pitchFamily="34" charset="0"/>
              </a:rPr>
              <a:t>Rare Earth Mineral Production by Major Countries (tonnes, REO)</a:t>
            </a:r>
            <a:endParaRPr lang="en-US" altLang="zh-CN" sz="1200">
              <a:latin typeface="Arial" panose="020B0604020202020204" pitchFamily="34" charset="0"/>
              <a:ea typeface="黑体" panose="02010609060101010101" pitchFamily="1" charset="-122"/>
              <a:cs typeface="Arial" panose="020B0604020202020204" pitchFamily="34" charset="0"/>
            </a:endParaRPr>
          </a:p>
        </p:txBody>
      </p:sp>
      <p:sp>
        <p:nvSpPr>
          <p:cNvPr id="5" name="文本框 4"/>
          <p:cNvSpPr txBox="1"/>
          <p:nvPr/>
        </p:nvSpPr>
        <p:spPr>
          <a:xfrm>
            <a:off x="6096635" y="2701290"/>
            <a:ext cx="5163820" cy="275590"/>
          </a:xfrm>
          <a:prstGeom prst="rect">
            <a:avLst/>
          </a:prstGeom>
        </p:spPr>
        <p:txBody>
          <a:bodyPr wrap="square">
            <a:spAutoFit/>
          </a:bodyPr>
          <a:lstStyle/>
          <a:p>
            <a:pPr marL="0" algn="l" defTabSz="266700">
              <a:lnSpc>
                <a:spcPct val="100000"/>
              </a:lnSpc>
              <a:buClrTx/>
              <a:buSzTx/>
              <a:buFontTx/>
            </a:pPr>
            <a:r>
              <a:rPr lang="en-US" altLang="zh-CN" sz="1200" dirty="0">
                <a:latin typeface="Arial" panose="020B0604020202020204" pitchFamily="34" charset="0"/>
                <a:ea typeface="黑体" panose="02010609060101010101" pitchFamily="1" charset="-122"/>
                <a:cs typeface="Arial" panose="020B0604020202020204" pitchFamily="34" charset="0"/>
              </a:rPr>
              <a:t>Major Countries’ Rare Earth Smelting Output and Forecast (tonnes, REO)</a:t>
            </a:r>
            <a:endParaRPr lang="en-US" altLang="zh-CN" sz="1200" dirty="0">
              <a:latin typeface="Arial" panose="020B0604020202020204" pitchFamily="34" charset="0"/>
              <a:ea typeface="黑体" panose="02010609060101010101" pitchFamily="1" charset="-122"/>
              <a:cs typeface="Arial" panose="020B0604020202020204" pitchFamily="34" charset="0"/>
            </a:endParaRPr>
          </a:p>
        </p:txBody>
      </p:sp>
      <p:graphicFrame>
        <p:nvGraphicFramePr>
          <p:cNvPr id="6" name="表格 5"/>
          <p:cNvGraphicFramePr/>
          <p:nvPr>
            <p:custDataLst>
              <p:tags r:id="rId9"/>
            </p:custDataLst>
          </p:nvPr>
        </p:nvGraphicFramePr>
        <p:xfrm>
          <a:off x="5597362" y="3074988"/>
          <a:ext cx="6195060" cy="1357630"/>
        </p:xfrm>
        <a:graphic>
          <a:graphicData uri="http://schemas.openxmlformats.org/drawingml/2006/table">
            <a:tbl>
              <a:tblPr/>
              <a:tblGrid>
                <a:gridCol w="2251075"/>
                <a:gridCol w="1368425"/>
                <a:gridCol w="1302385"/>
                <a:gridCol w="1273175"/>
              </a:tblGrid>
              <a:tr h="172085">
                <a:tc>
                  <a:txBody>
                    <a:bodyPr/>
                    <a:lstStyle/>
                    <a:p>
                      <a:pPr marL="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Country</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2021</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2023</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2025e</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172720">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China</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288,149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369,391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380,568</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165100">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Malaysia</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16,552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13,960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11,273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172720">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U.S.</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1,300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7,831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165100">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Other</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2,150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2,150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2,500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165100">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Total</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306,851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386,801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402,172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172720">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YOY (%)</a:t>
                      </a:r>
                      <a:endParaRPr lang="zh-CN" altLang="en-US"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26%</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r h="172085">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China’s Share (%)</a:t>
                      </a:r>
                      <a:endParaRPr lang="zh-CN" altLang="en-US"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94%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95%</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dirty="0">
                          <a:latin typeface="Arial" panose="020B0604020202020204" pitchFamily="34" charset="0"/>
                          <a:ea typeface="宋体" panose="02010600030101010101" pitchFamily="2" charset="-122"/>
                          <a:cs typeface="Arial" panose="020B0604020202020204" pitchFamily="34" charset="0"/>
                        </a:rPr>
                        <a:t>95%</a:t>
                      </a:r>
                      <a:endParaRPr lang="en-US" altLang="zh-CN" sz="110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r>
            </a:tbl>
          </a:graphicData>
        </a:graphic>
      </p:graphicFrame>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 name="矩形 7"/>
          <p:cNvSpPr/>
          <p:nvPr>
            <p:custDataLst>
              <p:tags r:id="rId4"/>
            </p:custDataLst>
          </p:nvPr>
        </p:nvSpPr>
        <p:spPr>
          <a:xfrm>
            <a:off x="708025" y="2269490"/>
            <a:ext cx="4996180" cy="773430"/>
          </a:xfrm>
          <a:prstGeom prst="rect">
            <a:avLst/>
          </a:prstGeom>
          <a:noFill/>
        </p:spPr>
        <p:txBody>
          <a:bodyPr wrap="square" lIns="0" tIns="0" rIns="0" bIns="0" rtlCol="0" anchor="t" anchorCtr="0">
            <a:noAutofit/>
          </a:bodyPr>
          <a:lstStyle/>
          <a:p>
            <a:pPr algn="l">
              <a:lnSpc>
                <a:spcPct val="100000"/>
              </a:lnSpc>
              <a:spcBef>
                <a:spcPct val="0"/>
              </a:spcBef>
              <a:spcAft>
                <a:spcPct val="0"/>
              </a:spcAft>
            </a:pPr>
            <a:r>
              <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rPr>
              <a:t>China implements a quota system for rare earth mining and smelting. In 2024, the quotas increased by 6% and 4% year-on-year, respectively, leading to a further rise in industry concentration. This has resulted in the formation of two major rare earth groups.</a:t>
            </a:r>
            <a:endPar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endParaRPr>
          </a:p>
        </p:txBody>
      </p:sp>
      <p:sp>
        <p:nvSpPr>
          <p:cNvPr id="9" name="矩形 8"/>
          <p:cNvSpPr/>
          <p:nvPr>
            <p:custDataLst>
              <p:tags r:id="rId5"/>
            </p:custDataLst>
          </p:nvPr>
        </p:nvSpPr>
        <p:spPr>
          <a:xfrm>
            <a:off x="336550" y="1657985"/>
            <a:ext cx="5080635" cy="558800"/>
          </a:xfrm>
          <a:prstGeom prst="rect">
            <a:avLst/>
          </a:prstGeom>
          <a:noFill/>
        </p:spPr>
        <p:txBody>
          <a:bodyPr wrap="square" lIns="0" tIns="0" rIns="0" bIns="0" rtlCol="0" anchor="b">
            <a:noAutofit/>
          </a:bodyPr>
          <a:lstStyle/>
          <a:p>
            <a:pPr algn="ctr">
              <a:spcBef>
                <a:spcPct val="0"/>
              </a:spcBef>
              <a:spcAft>
                <a:spcPct val="0"/>
              </a:spcAft>
              <a:buClr>
                <a:schemeClr val="accent1"/>
              </a:buClr>
              <a:buSzPct val="70000"/>
            </a:pPr>
            <a:r>
              <a:rPr lang="en-US" altLang="zh-CN" sz="2400" b="1">
                <a:solidFill>
                  <a:schemeClr val="accent1"/>
                </a:solidFill>
                <a:latin typeface="Arial" panose="020B0604020202020204" pitchFamily="34" charset="0"/>
                <a:cs typeface="Arial" panose="020B0604020202020204" pitchFamily="34" charset="0"/>
              </a:rPr>
              <a:t>Domestic Rare Earth Capacity Concentration Intensifies</a:t>
            </a:r>
            <a:endParaRPr lang="en-US" altLang="zh-CN" sz="2400" b="1">
              <a:solidFill>
                <a:schemeClr val="accent1"/>
              </a:solidFill>
              <a:latin typeface="Arial" panose="020B0604020202020204" pitchFamily="34" charset="0"/>
              <a:cs typeface="Arial" panose="020B0604020202020204" pitchFamily="34" charset="0"/>
            </a:endParaRPr>
          </a:p>
        </p:txBody>
      </p:sp>
      <p:sp>
        <p:nvSpPr>
          <p:cNvPr id="12" name="矩形 11"/>
          <p:cNvSpPr/>
          <p:nvPr>
            <p:custDataLst>
              <p:tags r:id="rId6"/>
            </p:custDataLst>
          </p:nvPr>
        </p:nvSpPr>
        <p:spPr>
          <a:xfrm>
            <a:off x="6147460" y="1841305"/>
            <a:ext cx="5150867" cy="773329"/>
          </a:xfrm>
          <a:prstGeom prst="rect">
            <a:avLst/>
          </a:prstGeom>
          <a:noFill/>
        </p:spPr>
        <p:txBody>
          <a:bodyPr wrap="square" lIns="0" tIns="0" rIns="0" bIns="0" rtlCol="0" anchor="t" anchorCtr="0">
            <a:noAutofit/>
          </a:bodyPr>
          <a:lstStyle/>
          <a:p>
            <a:pPr>
              <a:lnSpc>
                <a:spcPct val="100000"/>
              </a:lnSpc>
              <a:spcBef>
                <a:spcPct val="0"/>
              </a:spcBef>
              <a:spcAft>
                <a:spcPct val="0"/>
              </a:spcAft>
            </a:pPr>
            <a:r>
              <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rPr>
              <a:t>The processing of monazite and the recovery of NdFeB magnet scrap have become important pathways to fill the supply gap in rare earth.</a:t>
            </a:r>
            <a:endParaRPr lang="en-US" altLang="zh-CN" sz="1600">
              <a:ln>
                <a:noFill/>
                <a:prstDash val="sysDot"/>
              </a:ln>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矩形 17"/>
          <p:cNvSpPr/>
          <p:nvPr>
            <p:custDataLst>
              <p:tags r:id="rId7"/>
            </p:custDataLst>
          </p:nvPr>
        </p:nvSpPr>
        <p:spPr>
          <a:xfrm>
            <a:off x="6596380" y="1203960"/>
            <a:ext cx="5191125" cy="559435"/>
          </a:xfrm>
          <a:prstGeom prst="rect">
            <a:avLst/>
          </a:prstGeom>
          <a:noFill/>
        </p:spPr>
        <p:txBody>
          <a:bodyPr wrap="square" lIns="0" tIns="0" rIns="0" bIns="0" rtlCol="0" anchor="b">
            <a:noAutofit/>
          </a:bodyPr>
          <a:lstStyle/>
          <a:p>
            <a:pPr>
              <a:spcBef>
                <a:spcPct val="0"/>
              </a:spcBef>
              <a:spcAft>
                <a:spcPct val="0"/>
              </a:spcAft>
              <a:buClr>
                <a:schemeClr val="accent1"/>
              </a:buClr>
              <a:buSzPct val="70000"/>
            </a:pPr>
            <a:r>
              <a:rPr lang="en-US" altLang="zh-CN" sz="2400" b="1">
                <a:solidFill>
                  <a:schemeClr val="accent1"/>
                </a:solidFill>
                <a:latin typeface="Arial" panose="020B0604020202020204" pitchFamily="34" charset="0"/>
                <a:cs typeface="Arial" panose="020B0604020202020204" pitchFamily="34" charset="0"/>
              </a:rPr>
              <a:t>Recovery and Utilization of Monazite and NdFeB Magnet Scrap</a:t>
            </a:r>
            <a:endParaRPr lang="en-US" altLang="zh-CN" sz="2400" b="1">
              <a:solidFill>
                <a:schemeClr val="accent1"/>
              </a:solidFill>
              <a:latin typeface="Arial" panose="020B0604020202020204" pitchFamily="34" charset="0"/>
              <a:cs typeface="Arial" panose="020B0604020202020204" pitchFamily="34" charset="0"/>
            </a:endParaRPr>
          </a:p>
        </p:txBody>
      </p:sp>
      <p:sp>
        <p:nvSpPr>
          <p:cNvPr id="3" name="文本框 2"/>
          <p:cNvSpPr txBox="1"/>
          <p:nvPr/>
        </p:nvSpPr>
        <p:spPr>
          <a:xfrm>
            <a:off x="106045" y="3743325"/>
            <a:ext cx="5721350" cy="494665"/>
          </a:xfrm>
          <a:prstGeom prst="rect">
            <a:avLst/>
          </a:prstGeom>
        </p:spPr>
        <p:txBody>
          <a:bodyPr>
            <a:noAutofit/>
          </a:bodyPr>
          <a:lstStyle/>
          <a:p>
            <a:pPr marL="0" indent="306070" algn="ctr" defTabSz="266700">
              <a:lnSpc>
                <a:spcPct val="100000"/>
              </a:lnSpc>
              <a:spcBef>
                <a:spcPct val="0"/>
              </a:spcBef>
              <a:spcAft>
                <a:spcPct val="0"/>
              </a:spcAft>
            </a:pPr>
            <a:r>
              <a:rPr lang="en-US" altLang="zh-CN" sz="1400">
                <a:latin typeface="Arial" panose="020B0604020202020204" pitchFamily="34" charset="0"/>
                <a:ea typeface="黑体" panose="02010609060101010101" pitchFamily="1" charset="-122"/>
                <a:cs typeface="Arial" panose="020B0604020202020204" pitchFamily="34" charset="0"/>
              </a:rPr>
              <a:t>Rare Earth Mining and Smelting Separation Quotas (2022-2024)</a:t>
            </a:r>
            <a:endParaRPr lang="en-US" altLang="zh-CN" sz="1400">
              <a:latin typeface="Arial" panose="020B0604020202020204" pitchFamily="34" charset="0"/>
              <a:ea typeface="黑体" panose="02010609060101010101" pitchFamily="1" charset="-122"/>
              <a:cs typeface="Arial" panose="020B0604020202020204" pitchFamily="34" charset="0"/>
            </a:endParaRPr>
          </a:p>
          <a:p>
            <a:pPr marL="0" indent="306070" algn="ctr" defTabSz="266700">
              <a:lnSpc>
                <a:spcPct val="100000"/>
              </a:lnSpc>
              <a:spcBef>
                <a:spcPct val="0"/>
              </a:spcBef>
              <a:spcAft>
                <a:spcPct val="0"/>
              </a:spcAft>
            </a:pPr>
            <a:endParaRPr lang="en-US" altLang="zh-CN" sz="1400">
              <a:latin typeface="Arial" panose="020B0604020202020204" pitchFamily="34" charset="0"/>
              <a:ea typeface="黑体" panose="02010609060101010101" pitchFamily="1" charset="-122"/>
              <a:cs typeface="Arial" panose="020B0604020202020204" pitchFamily="34" charset="0"/>
            </a:endParaRPr>
          </a:p>
          <a:p>
            <a:pPr marL="0" indent="306070" algn="ctr" defTabSz="266700">
              <a:lnSpc>
                <a:spcPct val="100000"/>
              </a:lnSpc>
              <a:spcBef>
                <a:spcPct val="0"/>
              </a:spcBef>
              <a:spcAft>
                <a:spcPct val="0"/>
              </a:spcAft>
            </a:pPr>
            <a:endParaRPr lang="en-US" altLang="zh-CN" sz="1400">
              <a:latin typeface="Arial" panose="020B0604020202020204" pitchFamily="34" charset="0"/>
              <a:ea typeface="黑体" panose="02010609060101010101" pitchFamily="1" charset="-122"/>
              <a:cs typeface="Arial" panose="020B0604020202020204" pitchFamily="34" charset="0"/>
            </a:endParaRPr>
          </a:p>
        </p:txBody>
      </p:sp>
      <p:graphicFrame>
        <p:nvGraphicFramePr>
          <p:cNvPr id="4" name="表格 3"/>
          <p:cNvGraphicFramePr/>
          <p:nvPr/>
        </p:nvGraphicFramePr>
        <p:xfrm>
          <a:off x="336550" y="4014470"/>
          <a:ext cx="5490845" cy="1764665"/>
        </p:xfrm>
        <a:graphic>
          <a:graphicData uri="http://schemas.openxmlformats.org/drawingml/2006/table">
            <a:tbl>
              <a:tblPr/>
              <a:tblGrid>
                <a:gridCol w="1143635"/>
                <a:gridCol w="729615"/>
                <a:gridCol w="729615"/>
                <a:gridCol w="735330"/>
                <a:gridCol w="720725"/>
                <a:gridCol w="711835"/>
                <a:gridCol w="720090"/>
              </a:tblGrid>
              <a:tr h="252095">
                <a:tc>
                  <a:txBody>
                    <a:bodyPr/>
                    <a:lstStyle/>
                    <a:p>
                      <a:pPr marL="6858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rPr>
                        <a:t>Enterprise</a:t>
                      </a:r>
                      <a:endParaRPr lang="en-US" altLang="zh-CN" sz="1100">
                        <a:latin typeface="Arial" panose="020B0604020202020204" pitchFamily="34" charset="0"/>
                        <a:ea typeface="黑体" panose="02010609060101010101" pitchFamily="1"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gridSpan="3">
                  <a:txBody>
                    <a:bodyPr/>
                    <a:lstStyle/>
                    <a:p>
                      <a:pPr marL="6858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cs typeface="Arial" panose="020B0604020202020204" pitchFamily="34" charset="0"/>
                        </a:rPr>
                        <a:t>Mining Quota (tonnes)</a:t>
                      </a:r>
                      <a:endParaRPr lang="en-US" altLang="zh-CN" sz="1100">
                        <a:latin typeface="Arial" panose="020B0604020202020204" pitchFamily="34" charset="0"/>
                        <a:ea typeface="黑体" panose="02010609060101010101" pitchFamily="1"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3">
                  <a:txBody>
                    <a:bodyPr/>
                    <a:lstStyle/>
                    <a:p>
                      <a:pPr marL="68580" indent="0" algn="ctr">
                        <a:lnSpc>
                          <a:spcPts val="1300"/>
                        </a:lnSpc>
                        <a:spcBef>
                          <a:spcPct val="0"/>
                        </a:spcBef>
                        <a:spcAft>
                          <a:spcPct val="0"/>
                        </a:spcAft>
                      </a:pPr>
                      <a:r>
                        <a:rPr lang="en-US" altLang="zh-CN" sz="1100">
                          <a:latin typeface="Arial" panose="020B0604020202020204" pitchFamily="34" charset="0"/>
                          <a:ea typeface="黑体" panose="02010609060101010101" pitchFamily="1" charset="-122"/>
                        </a:rPr>
                        <a:t>Smelting &amp; Separation Quota (tonnes)</a:t>
                      </a:r>
                      <a:endParaRPr lang="en-US" altLang="zh-CN" sz="1100">
                        <a:latin typeface="Arial" panose="020B0604020202020204" pitchFamily="34" charset="0"/>
                        <a:ea typeface="黑体" panose="02010609060101010101" pitchFamily="1"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252095">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2022</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r>
              <a:tr h="252095">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China Total</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210,000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255,000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270,000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202,000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243,850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254,000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r>
              <a:tr h="252095">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1. Northern Rare Earth</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141,650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178,650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188,650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128,934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163,234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170,001</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r>
              <a:tr h="252095">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2. China Rare Earth Group</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62,210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70,210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81,350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58,499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66,049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83,999</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r>
              <a:tr h="252095">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3. Xiamen Tungsten</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3,440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3,440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3,963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3,963</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r>
              <a:tr h="252095">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rPr>
                        <a:t>4. Guangdong Rare Earth</a:t>
                      </a:r>
                      <a:endParaRPr lang="en-US" altLang="zh-CN" sz="1100">
                        <a:latin typeface="Arial" panose="020B0604020202020204" pitchFamily="34" charset="0"/>
                        <a:ea typeface="宋体" panose="02010600030101010101" pitchFamily="2"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2,700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2,700</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 </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10,604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Arial" panose="020B0604020202020204" pitchFamily="34" charset="0"/>
                          <a:ea typeface="宋体" panose="02010600030101010101" pitchFamily="2" charset="-122"/>
                          <a:cs typeface="Arial" panose="020B0604020202020204" pitchFamily="34" charset="0"/>
                        </a:rPr>
                        <a:t>10,604</a:t>
                      </a:r>
                      <a:endParaRPr lang="en-US" altLang="zh-CN"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endParaRPr sz="11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r>
            </a:tbl>
          </a:graphicData>
        </a:graphic>
      </p:graphicFrame>
      <p:pic>
        <p:nvPicPr>
          <p:cNvPr id="5" name="图片 4" descr="IMG_20220901_160453"/>
          <p:cNvPicPr>
            <a:picLocks noChangeAspect="1"/>
          </p:cNvPicPr>
          <p:nvPr/>
        </p:nvPicPr>
        <p:blipFill>
          <a:blip r:embed="rId8"/>
          <a:stretch>
            <a:fillRect/>
          </a:stretch>
        </p:blipFill>
        <p:spPr>
          <a:xfrm>
            <a:off x="6263640" y="2693035"/>
            <a:ext cx="2736850" cy="1996440"/>
          </a:xfrm>
          <a:prstGeom prst="rect">
            <a:avLst/>
          </a:prstGeom>
        </p:spPr>
      </p:pic>
      <p:pic>
        <p:nvPicPr>
          <p:cNvPr id="6" name="图片 5"/>
          <p:cNvPicPr>
            <a:picLocks noChangeAspect="1"/>
          </p:cNvPicPr>
          <p:nvPr/>
        </p:nvPicPr>
        <p:blipFill>
          <a:blip r:embed="rId9"/>
          <a:stretch>
            <a:fillRect/>
          </a:stretch>
        </p:blipFill>
        <p:spPr>
          <a:xfrm>
            <a:off x="9072245" y="3863340"/>
            <a:ext cx="2779395" cy="2084705"/>
          </a:xfrm>
          <a:prstGeom prst="rect">
            <a:avLst/>
          </a:prstGeom>
        </p:spPr>
      </p:pic>
      <p:sp>
        <p:nvSpPr>
          <p:cNvPr id="13" name="文本框 12"/>
          <p:cNvSpPr txBox="1"/>
          <p:nvPr/>
        </p:nvSpPr>
        <p:spPr>
          <a:xfrm>
            <a:off x="6198870" y="4745990"/>
            <a:ext cx="2731135" cy="1109345"/>
          </a:xfrm>
          <a:prstGeom prst="rect">
            <a:avLst/>
          </a:prstGeom>
          <a:noFill/>
        </p:spPr>
        <p:txBody>
          <a:bodyPr wrap="square" rtlCol="0" anchor="t">
            <a:noAutofit/>
          </a:bodyPr>
          <a:lstStyle/>
          <a:p>
            <a:pPr marL="0" indent="127000" algn="l" defTabSz="266700">
              <a:lnSpc>
                <a:spcPct val="90000"/>
              </a:lnSpc>
              <a:spcBef>
                <a:spcPct val="0"/>
              </a:spcBef>
              <a:spcAft>
                <a:spcPct val="0"/>
              </a:spcAft>
            </a:pPr>
            <a:r>
              <a:rPr lang="en-US" altLang="zh-CN" sz="1400">
                <a:latin typeface="Arial" panose="020B0604020202020204" pitchFamily="34" charset="0"/>
                <a:ea typeface="仿宋" panose="02010609060101010101" charset="-122"/>
                <a:cs typeface="Arial" panose="020B0604020202020204" pitchFamily="34" charset="0"/>
                <a:sym typeface="+mn-ea"/>
              </a:rPr>
              <a:t>XXX Renewable Resources Recycling Co., Ltd. produces 68,000 tonnes of mixed rare earth oxide raw materials annually (equivalent to approximately 17,000 tonnes of rare earth oxides), accounting for 45% of the nation's total recycling capacity (150,000 tonnes per year).</a:t>
            </a:r>
            <a:endParaRPr lang="en-US" altLang="zh-CN" sz="1400">
              <a:latin typeface="Arial" panose="020B0604020202020204" pitchFamily="34" charset="0"/>
              <a:ea typeface="仿宋" panose="02010609060101010101" charset="-122"/>
              <a:cs typeface="Arial" panose="020B0604020202020204" pitchFamily="34" charset="0"/>
              <a:sym typeface="+mn-ea"/>
            </a:endParaRPr>
          </a:p>
        </p:txBody>
      </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矩形 1"/>
          <p:cNvSpPr/>
          <p:nvPr>
            <p:custDataLst>
              <p:tags r:id="rId4"/>
            </p:custDataLst>
          </p:nvPr>
        </p:nvSpPr>
        <p:spPr>
          <a:xfrm>
            <a:off x="721360" y="2304415"/>
            <a:ext cx="4946015" cy="1377950"/>
          </a:xfrm>
          <a:prstGeom prst="rect">
            <a:avLst/>
          </a:prstGeom>
          <a:noFill/>
        </p:spPr>
        <p:txBody>
          <a:bodyPr wrap="square" lIns="0" tIns="0" rIns="0" bIns="0" rtlCol="0" anchor="t" anchorCtr="0">
            <a:noAutofit/>
          </a:bodyPr>
          <a:lstStyle/>
          <a:p>
            <a:pPr algn="just">
              <a:lnSpc>
                <a:spcPct val="140000"/>
              </a:lnSpc>
              <a:spcBef>
                <a:spcPct val="0"/>
              </a:spcBef>
              <a:spcAft>
                <a:spcPct val="0"/>
              </a:spcAft>
            </a:pPr>
            <a:r>
              <a:rPr lang="en-US" altLang="zh-CN" sz="1600">
                <a:solidFill>
                  <a:schemeClr val="tx1">
                    <a:lumMod val="85000"/>
                    <a:lumOff val="15000"/>
                  </a:schemeClr>
                </a:solidFill>
                <a:latin typeface="Arial" panose="020B0604020202020204" pitchFamily="34" charset="0"/>
                <a:cs typeface="Arial" panose="020B0604020202020204" pitchFamily="34" charset="0"/>
                <a:sym typeface="+mn-ea"/>
              </a:rPr>
              <a:t>In 2025, global consumption of rare earth oxides grew by 6.3%, with China accounting for 89.2% of the total. It is projected that China's share would reach 90.5% in 2025.</a:t>
            </a:r>
            <a:endParaRPr lang="en-US" altLang="zh-CN" sz="1600">
              <a:solidFill>
                <a:schemeClr val="tx1">
                  <a:lumMod val="85000"/>
                  <a:lumOff val="15000"/>
                </a:schemeClr>
              </a:solidFill>
              <a:latin typeface="Arial" panose="020B0604020202020204" pitchFamily="34" charset="0"/>
              <a:cs typeface="Arial" panose="020B0604020202020204" pitchFamily="34" charset="0"/>
              <a:sym typeface="+mn-ea"/>
            </a:endParaRPr>
          </a:p>
        </p:txBody>
      </p:sp>
      <p:sp>
        <p:nvSpPr>
          <p:cNvPr id="4" name="矩形 3"/>
          <p:cNvSpPr/>
          <p:nvPr>
            <p:custDataLst>
              <p:tags r:id="rId5"/>
            </p:custDataLst>
          </p:nvPr>
        </p:nvSpPr>
        <p:spPr>
          <a:xfrm>
            <a:off x="1019283" y="1822444"/>
            <a:ext cx="4357727" cy="461798"/>
          </a:xfrm>
          <a:prstGeom prst="rect">
            <a:avLst/>
          </a:prstGeom>
          <a:noFill/>
        </p:spPr>
        <p:txBody>
          <a:bodyPr wrap="square" lIns="0" tIns="0" rIns="0" bIns="0" rtlCol="0" anchor="ctr" anchorCtr="0">
            <a:noAutofit/>
          </a:bodyPr>
          <a:lstStyle/>
          <a:p>
            <a:pPr algn="ctr">
              <a:spcBef>
                <a:spcPct val="0"/>
              </a:spcBef>
              <a:spcAft>
                <a:spcPct val="0"/>
              </a:spcAft>
            </a:pPr>
            <a:r>
              <a:rPr lang="en-US" altLang="zh-CN" sz="2200" b="1" dirty="0">
                <a:solidFill>
                  <a:schemeClr val="accent1"/>
                </a:solidFill>
                <a:latin typeface="Arial" panose="020B0604020202020204" pitchFamily="34" charset="0"/>
                <a:cs typeface="Arial" panose="020B0604020202020204" pitchFamily="34" charset="0"/>
              </a:rPr>
              <a:t>China Accounts for 89% of Global Rare Earth Consumption</a:t>
            </a:r>
            <a:endParaRPr lang="en-US" altLang="zh-CN" sz="2200" b="1" dirty="0">
              <a:solidFill>
                <a:schemeClr val="accent1"/>
              </a:solidFill>
              <a:latin typeface="Arial" panose="020B0604020202020204" pitchFamily="34" charset="0"/>
              <a:cs typeface="Arial" panose="020B0604020202020204" pitchFamily="34" charset="0"/>
            </a:endParaRPr>
          </a:p>
        </p:txBody>
      </p:sp>
      <p:sp>
        <p:nvSpPr>
          <p:cNvPr id="9" name="矩形 8"/>
          <p:cNvSpPr/>
          <p:nvPr>
            <p:custDataLst>
              <p:tags r:id="rId6"/>
            </p:custDataLst>
          </p:nvPr>
        </p:nvSpPr>
        <p:spPr>
          <a:xfrm>
            <a:off x="720725" y="4481195"/>
            <a:ext cx="4954905" cy="968375"/>
          </a:xfrm>
          <a:prstGeom prst="rect">
            <a:avLst/>
          </a:prstGeom>
          <a:noFill/>
        </p:spPr>
        <p:txBody>
          <a:bodyPr wrap="square" lIns="0" tIns="0" rIns="0" bIns="0" rtlCol="0" anchor="t" anchorCtr="0">
            <a:noAutofit/>
          </a:bodyPr>
          <a:lstStyle/>
          <a:p>
            <a:pPr algn="just">
              <a:lnSpc>
                <a:spcPct val="140000"/>
              </a:lnSpc>
              <a:spcBef>
                <a:spcPct val="0"/>
              </a:spcBef>
              <a:spcAft>
                <a:spcPct val="0"/>
              </a:spcAft>
            </a:pPr>
            <a:r>
              <a:rPr lang="en-US" altLang="zh-CN" sz="1600">
                <a:solidFill>
                  <a:schemeClr val="tx1">
                    <a:lumMod val="85000"/>
                    <a:lumOff val="15000"/>
                  </a:schemeClr>
                </a:solidFill>
                <a:latin typeface="Arial" panose="020B0604020202020204" pitchFamily="34" charset="0"/>
                <a:cs typeface="Arial" panose="020B0604020202020204" pitchFamily="34" charset="0"/>
              </a:rPr>
              <a:t>In global rare earth consumption, permanent magnet materials account for 29%, ranking first among all application sectors.</a:t>
            </a:r>
            <a:endParaRPr lang="en-US" altLang="zh-CN" sz="160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矩形 9"/>
          <p:cNvSpPr/>
          <p:nvPr>
            <p:custDataLst>
              <p:tags r:id="rId7"/>
            </p:custDataLst>
          </p:nvPr>
        </p:nvSpPr>
        <p:spPr>
          <a:xfrm>
            <a:off x="361315" y="3999230"/>
            <a:ext cx="5541010" cy="461645"/>
          </a:xfrm>
          <a:prstGeom prst="rect">
            <a:avLst/>
          </a:prstGeom>
          <a:noFill/>
        </p:spPr>
        <p:txBody>
          <a:bodyPr wrap="square" lIns="0" tIns="0" rIns="0" bIns="0" rtlCol="0" anchor="ctr" anchorCtr="0">
            <a:noAutofit/>
          </a:bodyPr>
          <a:lstStyle/>
          <a:p>
            <a:pPr algn="ctr">
              <a:spcBef>
                <a:spcPct val="0"/>
              </a:spcBef>
              <a:spcAft>
                <a:spcPct val="0"/>
              </a:spcAft>
            </a:pPr>
            <a:r>
              <a:rPr lang="en-US" altLang="zh-CN" sz="2200" b="1" dirty="0">
                <a:solidFill>
                  <a:schemeClr val="accent1"/>
                </a:solidFill>
                <a:latin typeface="Arial" panose="020B0604020202020204" pitchFamily="34" charset="0"/>
                <a:cs typeface="Arial" panose="020B0604020202020204" pitchFamily="34" charset="0"/>
              </a:rPr>
              <a:t>Rare Earth Permanent Magnet Materials Account for 29% of Consumption</a:t>
            </a:r>
            <a:endParaRPr lang="en-US" altLang="zh-CN" sz="2200" b="1" dirty="0">
              <a:solidFill>
                <a:schemeClr val="accent1"/>
              </a:solidFill>
              <a:latin typeface="Arial" panose="020B0604020202020204" pitchFamily="34" charset="0"/>
              <a:cs typeface="Arial" panose="020B0604020202020204" pitchFamily="34" charset="0"/>
            </a:endParaRPr>
          </a:p>
        </p:txBody>
      </p:sp>
      <p:sp>
        <p:nvSpPr>
          <p:cNvPr id="5" name="文本框 4"/>
          <p:cNvSpPr txBox="1"/>
          <p:nvPr/>
        </p:nvSpPr>
        <p:spPr>
          <a:xfrm>
            <a:off x="6311265" y="1389698"/>
            <a:ext cx="5080000" cy="583565"/>
          </a:xfrm>
          <a:prstGeom prst="rect">
            <a:avLst/>
          </a:prstGeom>
        </p:spPr>
        <p:txBody>
          <a:bodyPr>
            <a:spAutoFit/>
          </a:bodyPr>
          <a:lstStyle/>
          <a:p>
            <a:pPr marL="0" indent="0" algn="ctr" defTabSz="266700">
              <a:spcBef>
                <a:spcPct val="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Global Rare Earth Consumption Structure and Consumption by Major Countries/Regions</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sp>
        <p:nvSpPr>
          <p:cNvPr id="6" name="文本框 5"/>
          <p:cNvSpPr txBox="1"/>
          <p:nvPr/>
        </p:nvSpPr>
        <p:spPr>
          <a:xfrm>
            <a:off x="5946140" y="2251075"/>
            <a:ext cx="608330"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China</a:t>
            </a:r>
            <a:endParaRPr lang="en-US" altLang="zh-CN" sz="1200">
              <a:latin typeface="Arial" panose="020B0604020202020204" pitchFamily="34" charset="0"/>
              <a:cs typeface="Arial" panose="020B0604020202020204" pitchFamily="34" charset="0"/>
            </a:endParaRPr>
          </a:p>
        </p:txBody>
      </p:sp>
      <p:sp>
        <p:nvSpPr>
          <p:cNvPr id="7" name="文本框 6"/>
          <p:cNvSpPr txBox="1"/>
          <p:nvPr/>
        </p:nvSpPr>
        <p:spPr>
          <a:xfrm>
            <a:off x="6747510" y="4591685"/>
            <a:ext cx="749300"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Magnet</a:t>
            </a:r>
            <a:endParaRPr lang="en-US" altLang="zh-CN" sz="1200">
              <a:latin typeface="Arial" panose="020B0604020202020204" pitchFamily="34" charset="0"/>
              <a:cs typeface="Arial" panose="020B0604020202020204" pitchFamily="34" charset="0"/>
            </a:endParaRPr>
          </a:p>
        </p:txBody>
      </p:sp>
      <p:sp>
        <p:nvSpPr>
          <p:cNvPr id="8" name="文本框 7"/>
          <p:cNvSpPr txBox="1"/>
          <p:nvPr/>
        </p:nvSpPr>
        <p:spPr>
          <a:xfrm>
            <a:off x="5970905" y="2614930"/>
            <a:ext cx="608330"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Japan</a:t>
            </a:r>
            <a:endParaRPr lang="en-US" altLang="zh-CN" sz="1200">
              <a:latin typeface="Arial" panose="020B0604020202020204" pitchFamily="34" charset="0"/>
              <a:cs typeface="Arial" panose="020B0604020202020204" pitchFamily="34" charset="0"/>
            </a:endParaRPr>
          </a:p>
        </p:txBody>
      </p:sp>
      <p:sp>
        <p:nvSpPr>
          <p:cNvPr id="11" name="文本框 10"/>
          <p:cNvSpPr txBox="1"/>
          <p:nvPr/>
        </p:nvSpPr>
        <p:spPr>
          <a:xfrm>
            <a:off x="5997575" y="2965450"/>
            <a:ext cx="481330"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U.S.</a:t>
            </a:r>
            <a:endParaRPr lang="en-US" altLang="zh-CN" sz="1200">
              <a:latin typeface="Arial" panose="020B0604020202020204" pitchFamily="34" charset="0"/>
              <a:cs typeface="Arial" panose="020B0604020202020204" pitchFamily="34" charset="0"/>
            </a:endParaRPr>
          </a:p>
        </p:txBody>
      </p:sp>
      <p:sp>
        <p:nvSpPr>
          <p:cNvPr id="13" name="文本框 12"/>
          <p:cNvSpPr txBox="1"/>
          <p:nvPr/>
        </p:nvSpPr>
        <p:spPr>
          <a:xfrm>
            <a:off x="5970905" y="3682365"/>
            <a:ext cx="535305"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Total</a:t>
            </a:r>
            <a:endParaRPr lang="en-US" altLang="zh-CN" sz="1200">
              <a:latin typeface="Arial" panose="020B0604020202020204" pitchFamily="34" charset="0"/>
              <a:cs typeface="Arial" panose="020B0604020202020204" pitchFamily="34" charset="0"/>
            </a:endParaRPr>
          </a:p>
        </p:txBody>
      </p:sp>
      <p:sp>
        <p:nvSpPr>
          <p:cNvPr id="14" name="文本框 13"/>
          <p:cNvSpPr txBox="1"/>
          <p:nvPr/>
        </p:nvSpPr>
        <p:spPr>
          <a:xfrm>
            <a:off x="6720205" y="4883785"/>
            <a:ext cx="776605" cy="348615"/>
          </a:xfrm>
          <a:prstGeom prst="rect">
            <a:avLst/>
          </a:prstGeom>
          <a:solidFill>
            <a:srgbClr val="FFFFFF"/>
          </a:solidFill>
        </p:spPr>
        <p:txBody>
          <a:bodyPr wrap="square" rtlCol="0">
            <a:spAutoFit/>
          </a:bodyPr>
          <a:p>
            <a:pPr>
              <a:lnSpc>
                <a:spcPct val="70000"/>
              </a:lnSpc>
            </a:pPr>
            <a:r>
              <a:rPr lang="en-US" altLang="zh-CN" sz="1200">
                <a:latin typeface="Arial" panose="020B0604020202020204" pitchFamily="34" charset="0"/>
                <a:cs typeface="Arial" panose="020B0604020202020204" pitchFamily="34" charset="0"/>
              </a:rPr>
              <a:t>Ceramic&amp; Glass</a:t>
            </a:r>
            <a:endParaRPr lang="en-US" altLang="zh-CN" sz="1200">
              <a:latin typeface="Arial" panose="020B0604020202020204" pitchFamily="34" charset="0"/>
              <a:cs typeface="Arial" panose="020B0604020202020204" pitchFamily="34" charset="0"/>
            </a:endParaRPr>
          </a:p>
        </p:txBody>
      </p:sp>
      <p:sp>
        <p:nvSpPr>
          <p:cNvPr id="15" name="文本框 14"/>
          <p:cNvSpPr txBox="1"/>
          <p:nvPr/>
        </p:nvSpPr>
        <p:spPr>
          <a:xfrm>
            <a:off x="7557135" y="4944745"/>
            <a:ext cx="850900" cy="219710"/>
          </a:xfrm>
          <a:prstGeom prst="rect">
            <a:avLst/>
          </a:prstGeom>
          <a:solidFill>
            <a:srgbClr val="FFFFFF"/>
          </a:solidFill>
        </p:spPr>
        <p:txBody>
          <a:bodyPr wrap="square" rtlCol="0">
            <a:spAutoFit/>
          </a:bodyPr>
          <a:p>
            <a:pPr>
              <a:lnSpc>
                <a:spcPct val="70000"/>
              </a:lnSpc>
            </a:pPr>
            <a:r>
              <a:rPr lang="en-US" altLang="zh-CN" sz="1200">
                <a:latin typeface="Arial" panose="020B0604020202020204" pitchFamily="34" charset="0"/>
                <a:cs typeface="Arial" panose="020B0604020202020204" pitchFamily="34" charset="0"/>
              </a:rPr>
              <a:t>Phosphor</a:t>
            </a:r>
            <a:endParaRPr lang="en-US" altLang="zh-CN" sz="1200">
              <a:latin typeface="Arial" panose="020B0604020202020204" pitchFamily="34" charset="0"/>
              <a:cs typeface="Arial" panose="020B0604020202020204" pitchFamily="34" charset="0"/>
            </a:endParaRPr>
          </a:p>
        </p:txBody>
      </p:sp>
      <p:sp>
        <p:nvSpPr>
          <p:cNvPr id="16" name="文本框 15"/>
          <p:cNvSpPr txBox="1"/>
          <p:nvPr/>
        </p:nvSpPr>
        <p:spPr>
          <a:xfrm>
            <a:off x="8508365" y="4926330"/>
            <a:ext cx="612140"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Alloy</a:t>
            </a:r>
            <a:endParaRPr lang="en-US" altLang="zh-CN" sz="1200">
              <a:latin typeface="Arial" panose="020B0604020202020204" pitchFamily="34" charset="0"/>
              <a:cs typeface="Arial" panose="020B0604020202020204" pitchFamily="34" charset="0"/>
            </a:endParaRPr>
          </a:p>
        </p:txBody>
      </p:sp>
      <p:sp>
        <p:nvSpPr>
          <p:cNvPr id="17" name="文本框 16"/>
          <p:cNvSpPr txBox="1"/>
          <p:nvPr/>
        </p:nvSpPr>
        <p:spPr>
          <a:xfrm>
            <a:off x="10163810" y="4611370"/>
            <a:ext cx="1200785"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Petrochemical</a:t>
            </a:r>
            <a:endParaRPr lang="en-US" altLang="zh-CN" sz="1200">
              <a:latin typeface="Arial" panose="020B0604020202020204" pitchFamily="34" charset="0"/>
              <a:cs typeface="Arial" panose="020B0604020202020204" pitchFamily="34" charset="0"/>
            </a:endParaRPr>
          </a:p>
        </p:txBody>
      </p:sp>
      <p:sp>
        <p:nvSpPr>
          <p:cNvPr id="18" name="文本框 17"/>
          <p:cNvSpPr txBox="1"/>
          <p:nvPr/>
        </p:nvSpPr>
        <p:spPr>
          <a:xfrm>
            <a:off x="9324340" y="4591685"/>
            <a:ext cx="704215"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Battery</a:t>
            </a:r>
            <a:endParaRPr lang="en-US" altLang="zh-CN" sz="1200">
              <a:latin typeface="Arial" panose="020B0604020202020204" pitchFamily="34" charset="0"/>
              <a:cs typeface="Arial" panose="020B0604020202020204" pitchFamily="34" charset="0"/>
            </a:endParaRPr>
          </a:p>
        </p:txBody>
      </p:sp>
      <p:sp>
        <p:nvSpPr>
          <p:cNvPr id="19" name="文本框 18"/>
          <p:cNvSpPr txBox="1"/>
          <p:nvPr/>
        </p:nvSpPr>
        <p:spPr>
          <a:xfrm>
            <a:off x="8439150" y="4591685"/>
            <a:ext cx="812800"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Polishing</a:t>
            </a:r>
            <a:endParaRPr lang="en-US" altLang="zh-CN" sz="1200">
              <a:latin typeface="Arial" panose="020B0604020202020204" pitchFamily="34" charset="0"/>
              <a:cs typeface="Arial" panose="020B0604020202020204" pitchFamily="34" charset="0"/>
            </a:endParaRPr>
          </a:p>
        </p:txBody>
      </p:sp>
      <p:sp>
        <p:nvSpPr>
          <p:cNvPr id="20" name="文本框 19"/>
          <p:cNvSpPr txBox="1"/>
          <p:nvPr/>
        </p:nvSpPr>
        <p:spPr>
          <a:xfrm>
            <a:off x="7586980" y="4591685"/>
            <a:ext cx="764540"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Catalyst</a:t>
            </a:r>
            <a:endParaRPr lang="en-US" altLang="zh-CN" sz="1200">
              <a:latin typeface="Arial" panose="020B0604020202020204" pitchFamily="34" charset="0"/>
              <a:cs typeface="Arial" panose="020B0604020202020204" pitchFamily="34" charset="0"/>
            </a:endParaRPr>
          </a:p>
        </p:txBody>
      </p:sp>
      <p:sp>
        <p:nvSpPr>
          <p:cNvPr id="21" name="文本框 20"/>
          <p:cNvSpPr txBox="1"/>
          <p:nvPr/>
        </p:nvSpPr>
        <p:spPr>
          <a:xfrm>
            <a:off x="9341485" y="4926330"/>
            <a:ext cx="768350" cy="275590"/>
          </a:xfrm>
          <a:prstGeom prst="rect">
            <a:avLst/>
          </a:prstGeom>
          <a:solidFill>
            <a:srgbClr val="FFFFFF"/>
          </a:solidFill>
        </p:spPr>
        <p:txBody>
          <a:bodyPr wrap="square" rtlCol="0">
            <a:spAutoFit/>
          </a:bodyPr>
          <a:p>
            <a:r>
              <a:rPr lang="en-US" altLang="zh-CN" sz="1200">
                <a:latin typeface="Arial" panose="020B0604020202020204" pitchFamily="34" charset="0"/>
                <a:cs typeface="Arial" panose="020B0604020202020204" pitchFamily="34" charset="0"/>
              </a:rPr>
              <a:t>Other</a:t>
            </a:r>
            <a:endParaRPr lang="en-US" altLang="zh-CN" sz="1200">
              <a:latin typeface="Arial" panose="020B0604020202020204" pitchFamily="34" charset="0"/>
              <a:cs typeface="Arial" panose="020B0604020202020204" pitchFamily="34" charset="0"/>
            </a:endParaRPr>
          </a:p>
        </p:txBody>
      </p:sp>
      <p:pic>
        <p:nvPicPr>
          <p:cNvPr id="22" name="图片 21"/>
          <p:cNvPicPr>
            <a:picLocks noChangeAspect="1"/>
          </p:cNvPicPr>
          <p:nvPr/>
        </p:nvPicPr>
        <p:blipFill>
          <a:blip r:embed="rId8"/>
          <a:stretch>
            <a:fillRect/>
          </a:stretch>
        </p:blipFill>
        <p:spPr>
          <a:xfrm>
            <a:off x="5920105" y="1941830"/>
            <a:ext cx="6269355" cy="3639185"/>
          </a:xfrm>
          <a:prstGeom prst="rect">
            <a:avLst/>
          </a:prstGeom>
        </p:spPr>
      </p:pic>
    </p:spTree>
    <p:custDataLst>
      <p:tags r:id="rId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 name="圆角矩形 2"/>
          <p:cNvSpPr/>
          <p:nvPr>
            <p:custDataLst>
              <p:tags r:id="rId4"/>
            </p:custDataLst>
          </p:nvPr>
        </p:nvSpPr>
        <p:spPr>
          <a:xfrm>
            <a:off x="382905" y="1099820"/>
            <a:ext cx="5269865" cy="1951355"/>
          </a:xfrm>
          <a:prstGeom prst="roundRect">
            <a:avLst>
              <a:gd name="adj" fmla="val 8702"/>
            </a:avLst>
          </a:prstGeom>
          <a:gradFill>
            <a:gsLst>
              <a:gs pos="0">
                <a:schemeClr val="accent1">
                  <a:lumMod val="60000"/>
                  <a:lumOff val="40000"/>
                  <a:alpha val="0"/>
                </a:schemeClr>
              </a:gs>
              <a:gs pos="65000">
                <a:schemeClr val="accent1">
                  <a:lumMod val="60000"/>
                  <a:lumOff val="40000"/>
                  <a:alpha val="20000"/>
                </a:schemeClr>
              </a:gs>
            </a:gsLst>
            <a:lin ang="10800000" scaled="0"/>
          </a:gradFill>
          <a:ln>
            <a:noFill/>
          </a:ln>
          <a:effectLst>
            <a:outerShdw blurRad="215900" dist="38100" dir="5400000" algn="t"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sym typeface="+mn-ea"/>
            </a:endParaRPr>
          </a:p>
        </p:txBody>
      </p:sp>
      <p:sp>
        <p:nvSpPr>
          <p:cNvPr id="7" name="正文"/>
          <p:cNvSpPr txBox="1"/>
          <p:nvPr>
            <p:custDataLst>
              <p:tags r:id="rId5"/>
            </p:custDataLst>
          </p:nvPr>
        </p:nvSpPr>
        <p:spPr>
          <a:xfrm>
            <a:off x="508635" y="1881505"/>
            <a:ext cx="5027930" cy="1232535"/>
          </a:xfrm>
          <a:prstGeom prst="rect">
            <a:avLst/>
          </a:prstGeom>
          <a:noFill/>
        </p:spPr>
        <p:txBody>
          <a:bodyPr wrap="square" lIns="0" tIns="0" rIns="0" bIns="0" rtlCol="0" anchor="t" anchorCtr="0">
            <a:noAutofit/>
          </a:bodyPr>
          <a:lstStyle/>
          <a:p>
            <a:pPr indent="0" algn="l" fontAlgn="auto">
              <a:lnSpc>
                <a:spcPct val="110000"/>
              </a:lnSpc>
            </a:pPr>
            <a:r>
              <a:rPr lang="en-US" altLang="zh-CN" sz="1600" dirty="0">
                <a:solidFill>
                  <a:schemeClr val="tx1">
                    <a:lumMod val="85000"/>
                    <a:lumOff val="15000"/>
                  </a:schemeClr>
                </a:solidFill>
                <a:latin typeface="Arial" panose="020B0604020202020204" pitchFamily="34" charset="0"/>
                <a:cs typeface="Arial" panose="020B0604020202020204" pitchFamily="34" charset="0"/>
                <a:sym typeface="+mn-ea"/>
              </a:rPr>
              <a:t>China is the world’s largest rare earth trading nation. Its exports are dominated by deep-processed materials, while its imports focus on primary raw materials, mainly sourced from the United States and Myanmar.</a:t>
            </a:r>
            <a:endParaRPr lang="en-US" altLang="zh-CN" sz="1600" dirty="0">
              <a:solidFill>
                <a:schemeClr val="tx1">
                  <a:lumMod val="85000"/>
                  <a:lumOff val="15000"/>
                </a:schemeClr>
              </a:solidFill>
              <a:latin typeface="Arial" panose="020B0604020202020204" pitchFamily="34" charset="0"/>
              <a:cs typeface="Arial" panose="020B0604020202020204" pitchFamily="34" charset="0"/>
              <a:sym typeface="+mn-ea"/>
            </a:endParaRPr>
          </a:p>
        </p:txBody>
      </p:sp>
      <p:sp>
        <p:nvSpPr>
          <p:cNvPr id="8" name="矩形 7"/>
          <p:cNvSpPr/>
          <p:nvPr>
            <p:custDataLst>
              <p:tags r:id="rId6"/>
            </p:custDataLst>
          </p:nvPr>
        </p:nvSpPr>
        <p:spPr>
          <a:xfrm>
            <a:off x="1182571" y="1411033"/>
            <a:ext cx="3321441" cy="406448"/>
          </a:xfrm>
          <a:prstGeom prst="rect">
            <a:avLst/>
          </a:prstGeom>
          <a:noFill/>
        </p:spPr>
        <p:txBody>
          <a:bodyPr wrap="square" lIns="0" tIns="0" rIns="0" bIns="0" rtlCol="0" anchor="ctr" anchorCtr="0">
            <a:noAutofit/>
          </a:bodyPr>
          <a:lstStyle/>
          <a:p>
            <a:pPr>
              <a:spcBef>
                <a:spcPct val="0"/>
              </a:spcBef>
              <a:spcAft>
                <a:spcPct val="0"/>
              </a:spcAft>
            </a:pPr>
            <a:r>
              <a:rPr lang="en-US" altLang="zh-CN" sz="1800" b="1" dirty="0">
                <a:solidFill>
                  <a:schemeClr val="accent1"/>
                </a:solidFill>
                <a:latin typeface="Arial" panose="020B0604020202020204" pitchFamily="34" charset="0"/>
                <a:cs typeface="Arial" panose="020B0604020202020204" pitchFamily="34" charset="0"/>
              </a:rPr>
              <a:t>Characteristics of China's Rare Earth Trade</a:t>
            </a:r>
            <a:endParaRPr lang="en-US" altLang="zh-CN" sz="1800" b="1" dirty="0">
              <a:solidFill>
                <a:schemeClr val="accent1"/>
              </a:solidFill>
              <a:latin typeface="Arial" panose="020B0604020202020204" pitchFamily="34" charset="0"/>
              <a:cs typeface="Arial" panose="020B0604020202020204" pitchFamily="34" charset="0"/>
            </a:endParaRPr>
          </a:p>
        </p:txBody>
      </p:sp>
      <p:sp>
        <p:nvSpPr>
          <p:cNvPr id="12" name="圆角矩形 11"/>
          <p:cNvSpPr/>
          <p:nvPr>
            <p:custDataLst>
              <p:tags r:id="rId7"/>
            </p:custDataLst>
          </p:nvPr>
        </p:nvSpPr>
        <p:spPr>
          <a:xfrm>
            <a:off x="6317631" y="1447844"/>
            <a:ext cx="5260959" cy="2158619"/>
          </a:xfrm>
          <a:prstGeom prst="roundRect">
            <a:avLst>
              <a:gd name="adj" fmla="val 8702"/>
            </a:avLst>
          </a:prstGeom>
          <a:gradFill>
            <a:gsLst>
              <a:gs pos="0">
                <a:schemeClr val="accent1">
                  <a:lumMod val="60000"/>
                  <a:lumOff val="40000"/>
                  <a:alpha val="0"/>
                </a:schemeClr>
              </a:gs>
              <a:gs pos="65000">
                <a:schemeClr val="accent1">
                  <a:lumMod val="60000"/>
                  <a:lumOff val="40000"/>
                  <a:alpha val="20000"/>
                </a:schemeClr>
              </a:gs>
            </a:gsLst>
            <a:lin ang="10800000" scaled="0"/>
          </a:gradFill>
          <a:ln>
            <a:noFill/>
          </a:ln>
          <a:effectLst>
            <a:outerShdw blurRad="215900" dist="38100" dir="5400000" algn="t"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14" name="正文"/>
          <p:cNvSpPr txBox="1"/>
          <p:nvPr>
            <p:custDataLst>
              <p:tags r:id="rId8"/>
            </p:custDataLst>
          </p:nvPr>
        </p:nvSpPr>
        <p:spPr>
          <a:xfrm>
            <a:off x="6498590" y="2373630"/>
            <a:ext cx="4672965" cy="1232535"/>
          </a:xfrm>
          <a:prstGeom prst="rect">
            <a:avLst/>
          </a:prstGeom>
          <a:noFill/>
        </p:spPr>
        <p:txBody>
          <a:bodyPr wrap="square" lIns="0" tIns="0" rIns="0" bIns="0" rtlCol="0" anchor="t" anchorCtr="0">
            <a:noAutofit/>
          </a:bodyPr>
          <a:lstStyle/>
          <a:p>
            <a:pPr indent="0" algn="l" fontAlgn="auto">
              <a:lnSpc>
                <a:spcPct val="100000"/>
              </a:lnSpc>
            </a:pPr>
            <a:r>
              <a:rPr lang="en-US" altLang="zh-CN" sz="1600" dirty="0">
                <a:solidFill>
                  <a:schemeClr val="tx1">
                    <a:lumMod val="85000"/>
                    <a:lumOff val="15000"/>
                  </a:schemeClr>
                </a:solidFill>
                <a:latin typeface="Arial" panose="020B0604020202020204" pitchFamily="34" charset="0"/>
                <a:cs typeface="Arial" panose="020B0604020202020204" pitchFamily="34" charset="0"/>
                <a:sym typeface="+mn-ea"/>
              </a:rPr>
              <a:t>China's rare earth exports are primarily concentrated in the US, Europe, Japan, and South Korea, accounting for more than 50% of the total. Export products include rare earth permanent magnets, compounds, oxides, metals, and alloys.</a:t>
            </a:r>
            <a:endParaRPr lang="en-US" altLang="zh-CN" sz="1600" dirty="0">
              <a:solidFill>
                <a:schemeClr val="tx1">
                  <a:lumMod val="85000"/>
                  <a:lumOff val="15000"/>
                </a:schemeClr>
              </a:solidFill>
              <a:latin typeface="Arial" panose="020B0604020202020204" pitchFamily="34" charset="0"/>
              <a:cs typeface="Arial" panose="020B0604020202020204" pitchFamily="34" charset="0"/>
              <a:sym typeface="+mn-ea"/>
            </a:endParaRPr>
          </a:p>
        </p:txBody>
      </p:sp>
      <p:sp>
        <p:nvSpPr>
          <p:cNvPr id="15" name="矩形 14"/>
          <p:cNvSpPr/>
          <p:nvPr>
            <p:custDataLst>
              <p:tags r:id="rId9"/>
            </p:custDataLst>
          </p:nvPr>
        </p:nvSpPr>
        <p:spPr>
          <a:xfrm>
            <a:off x="6316980" y="1702435"/>
            <a:ext cx="5038725" cy="406400"/>
          </a:xfrm>
          <a:prstGeom prst="rect">
            <a:avLst/>
          </a:prstGeom>
          <a:noFill/>
        </p:spPr>
        <p:txBody>
          <a:bodyPr wrap="square" lIns="0" tIns="0" rIns="0" bIns="0" rtlCol="0" anchor="ctr" anchorCtr="0">
            <a:noAutofit/>
          </a:bodyPr>
          <a:lstStyle/>
          <a:p>
            <a:pPr>
              <a:lnSpc>
                <a:spcPct val="90000"/>
              </a:lnSpc>
              <a:spcBef>
                <a:spcPct val="0"/>
              </a:spcBef>
              <a:spcAft>
                <a:spcPct val="0"/>
              </a:spcAft>
            </a:pPr>
            <a:r>
              <a:rPr lang="en-US" altLang="zh-CN" sz="1800" b="1">
                <a:solidFill>
                  <a:schemeClr val="accent1"/>
                </a:solidFill>
                <a:latin typeface="Arial" panose="020B0604020202020204" pitchFamily="34" charset="0"/>
                <a:cs typeface="Arial" panose="020B0604020202020204" pitchFamily="34" charset="0"/>
              </a:rPr>
              <a:t>Over 50% of Rare Earth Imports in the US, Europe, Japan, and South Korea Come from China</a:t>
            </a:r>
            <a:endParaRPr lang="en-US" altLang="zh-CN" sz="1800" b="1">
              <a:solidFill>
                <a:schemeClr val="accent1"/>
              </a:solidFill>
              <a:latin typeface="Arial" panose="020B0604020202020204" pitchFamily="34" charset="0"/>
              <a:cs typeface="Arial" panose="020B0604020202020204" pitchFamily="34" charset="0"/>
            </a:endParaRPr>
          </a:p>
        </p:txBody>
      </p:sp>
      <p:graphicFrame>
        <p:nvGraphicFramePr>
          <p:cNvPr id="2" name="表格 1"/>
          <p:cNvGraphicFramePr/>
          <p:nvPr>
            <p:custDataLst>
              <p:tags r:id="rId10"/>
            </p:custDataLst>
          </p:nvPr>
        </p:nvGraphicFramePr>
        <p:xfrm>
          <a:off x="447675" y="3595370"/>
          <a:ext cx="4432300" cy="2412365"/>
        </p:xfrm>
        <a:graphic>
          <a:graphicData uri="http://schemas.openxmlformats.org/drawingml/2006/table">
            <a:tbl>
              <a:tblPr/>
              <a:tblGrid>
                <a:gridCol w="1361440"/>
                <a:gridCol w="1029970"/>
                <a:gridCol w="1059815"/>
                <a:gridCol w="981075"/>
              </a:tblGrid>
              <a:tr h="283210">
                <a:tc>
                  <a:txBody>
                    <a:bodyPr/>
                    <a:lstStyle/>
                    <a:p>
                      <a:pPr marL="0" indent="0" algn="ctr">
                        <a:spcBef>
                          <a:spcPct val="0"/>
                        </a:spcBef>
                        <a:spcAft>
                          <a:spcPct val="0"/>
                        </a:spcAft>
                      </a:pPr>
                      <a:r>
                        <a:rPr lang="en-US" altLang="zh-CN" sz="1200" b="0" dirty="0">
                          <a:latin typeface="Arial" panose="020B0604020202020204" pitchFamily="34" charset="0"/>
                          <a:ea typeface="国标黑体" panose="02000500000000000000" charset="-122"/>
                          <a:cs typeface="Arial" panose="020B0604020202020204" pitchFamily="34" charset="0"/>
                        </a:rPr>
                        <a:t>Product</a:t>
                      </a:r>
                      <a:endParaRPr lang="en-US" altLang="zh-CN" sz="1200" b="0" dirty="0">
                        <a:latin typeface="Arial" panose="020B0604020202020204" pitchFamily="34" charset="0"/>
                        <a:ea typeface="国标黑体" panose="02000500000000000000"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b="0">
                          <a:latin typeface="Arial" panose="020B0604020202020204" pitchFamily="34" charset="0"/>
                          <a:ea typeface="国标黑体" panose="02000500000000000000" charset="-122"/>
                          <a:cs typeface="Arial" panose="020B0604020202020204" pitchFamily="34" charset="0"/>
                        </a:rPr>
                        <a:t>Import</a:t>
                      </a:r>
                      <a:endParaRPr lang="en-US" altLang="zh-CN" sz="1200" b="0">
                        <a:latin typeface="Arial" panose="020B0604020202020204" pitchFamily="34" charset="0"/>
                        <a:ea typeface="国标黑体" panose="02000500000000000000"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b="0">
                          <a:latin typeface="Arial" panose="020B0604020202020204" pitchFamily="34" charset="0"/>
                          <a:ea typeface="国标黑体" panose="02000500000000000000" charset="-122"/>
                          <a:cs typeface="Arial" panose="020B0604020202020204" pitchFamily="34" charset="0"/>
                        </a:rPr>
                        <a:t>Export</a:t>
                      </a:r>
                      <a:endParaRPr lang="en-US" altLang="zh-CN" sz="1200" b="0">
                        <a:latin typeface="Arial" panose="020B0604020202020204" pitchFamily="34" charset="0"/>
                        <a:ea typeface="国标黑体" panose="02000500000000000000"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b="0">
                          <a:latin typeface="Arial" panose="020B0604020202020204" pitchFamily="34" charset="0"/>
                          <a:ea typeface="国标黑体" panose="02000500000000000000" charset="-122"/>
                          <a:cs typeface="Arial" panose="020B0604020202020204" pitchFamily="34" charset="0"/>
                        </a:rPr>
                        <a:t>Net Import</a:t>
                      </a:r>
                      <a:endParaRPr lang="en-US" altLang="zh-CN" sz="1200" b="0">
                        <a:latin typeface="Arial" panose="020B0604020202020204" pitchFamily="34" charset="0"/>
                        <a:ea typeface="国标黑体" panose="02000500000000000000"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02895">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rPr>
                        <a:t>Concentrates</a:t>
                      </a:r>
                      <a:endParaRPr lang="en-US" altLang="zh-CN" sz="12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55,712</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0</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55,712</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9085">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rPr>
                        <a:t>Smelting Products</a:t>
                      </a:r>
                      <a:endParaRPr lang="en-US" altLang="zh-CN" sz="12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106,141</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18,738</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87,403</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10515">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rPr>
                        <a:t>Metals &amp; Alloys</a:t>
                      </a:r>
                      <a:endParaRPr lang="en-US" altLang="zh-CN" sz="12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345.6</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8,895</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-8,549.4</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06070">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rPr>
                        <a:t>Oxides</a:t>
                      </a:r>
                      <a:endParaRPr lang="en-US" altLang="zh-CN" sz="12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49,620</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23,214</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dirty="0">
                          <a:latin typeface="Arial" panose="020B0604020202020204" pitchFamily="34" charset="0"/>
                          <a:ea typeface="宋体" panose="02010600030101010101" pitchFamily="2" charset="-122"/>
                          <a:cs typeface="Arial" panose="020B0604020202020204" pitchFamily="34" charset="0"/>
                        </a:rPr>
                        <a:t>26,406</a:t>
                      </a:r>
                      <a:endParaRPr lang="en-US" altLang="zh-CN" sz="120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04165">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rPr>
                        <a:t>Salts</a:t>
                      </a:r>
                      <a:endParaRPr lang="en-US" altLang="zh-CN" sz="12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27,255</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23,254</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4,001</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76225">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rPr>
                        <a:t>Permanent Magnets</a:t>
                      </a:r>
                      <a:endParaRPr lang="en-US" altLang="zh-CN" sz="1200">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2,018</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58,152</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-56,134</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0200">
                <a:tc>
                  <a:txBody>
                    <a:bodyPr/>
                    <a:lstStyle/>
                    <a:p>
                      <a:pPr marL="0" indent="0" algn="ctr">
                        <a:spcBef>
                          <a:spcPct val="0"/>
                        </a:spcBef>
                        <a:spcAft>
                          <a:spcPct val="0"/>
                        </a:spcAft>
                      </a:pPr>
                      <a:r>
                        <a:rPr lang="en-US" altLang="zh-CN" sz="1100" b="1">
                          <a:latin typeface="Arial" panose="020B0604020202020204" pitchFamily="34" charset="0"/>
                          <a:ea typeface="宋体" panose="02010600030101010101" pitchFamily="2" charset="-122"/>
                        </a:rPr>
                        <a:t>Total (Physical Volume)</a:t>
                      </a:r>
                      <a:endParaRPr lang="en-US" altLang="zh-CN" sz="1100" b="1">
                        <a:latin typeface="Arial" panose="020B0604020202020204" pitchFamily="34" charset="0"/>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241,091.6</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Arial" panose="020B0604020202020204" pitchFamily="34" charset="0"/>
                          <a:ea typeface="宋体" panose="02010600030101010101" pitchFamily="2" charset="-122"/>
                          <a:cs typeface="Arial" panose="020B0604020202020204" pitchFamily="34" charset="0"/>
                        </a:rPr>
                        <a:t>132,253</a:t>
                      </a:r>
                      <a:endParaRPr lang="en-US" altLang="zh-CN" sz="120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dirty="0">
                          <a:latin typeface="Arial" panose="020B0604020202020204" pitchFamily="34" charset="0"/>
                          <a:ea typeface="宋体" panose="02010600030101010101" pitchFamily="2" charset="-122"/>
                          <a:cs typeface="Arial" panose="020B0604020202020204" pitchFamily="34" charset="0"/>
                        </a:rPr>
                        <a:t>108,838.6</a:t>
                      </a:r>
                      <a:endParaRPr lang="en-US" altLang="zh-CN" sz="1200" dirty="0">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6" name="文本框 5"/>
          <p:cNvSpPr txBox="1"/>
          <p:nvPr/>
        </p:nvSpPr>
        <p:spPr>
          <a:xfrm>
            <a:off x="5791835" y="6200775"/>
            <a:ext cx="5517515" cy="583565"/>
          </a:xfrm>
          <a:prstGeom prst="rect">
            <a:avLst/>
          </a:prstGeom>
        </p:spPr>
        <p:txBody>
          <a:bodyPr wrap="square">
            <a:spAutoFit/>
          </a:bodyPr>
          <a:lstStyle/>
          <a:p>
            <a:pPr marL="0" indent="0" algn="ctr" defTabSz="266700">
              <a:spcBef>
                <a:spcPct val="0"/>
              </a:spcBef>
              <a:spcAft>
                <a:spcPct val="0"/>
              </a:spcAft>
            </a:pPr>
            <a:r>
              <a:rPr lang="en-US" altLang="zh-CN" sz="1600">
                <a:latin typeface="Arial" panose="020B0604020202020204" pitchFamily="34" charset="0"/>
                <a:ea typeface="黑体" panose="02010609060101010101" pitchFamily="1" charset="-122"/>
                <a:cs typeface="Arial" panose="020B0604020202020204" pitchFamily="34" charset="0"/>
              </a:rPr>
              <a:t>Share of China's Rare Earth Product Exports by Destination in 2025</a:t>
            </a:r>
            <a:endParaRPr lang="en-US" altLang="zh-CN" sz="1600">
              <a:latin typeface="Arial" panose="020B0604020202020204" pitchFamily="34" charset="0"/>
              <a:ea typeface="黑体" panose="02010609060101010101" pitchFamily="1" charset="-122"/>
              <a:cs typeface="Arial" panose="020B0604020202020204" pitchFamily="34" charset="0"/>
            </a:endParaRPr>
          </a:p>
        </p:txBody>
      </p:sp>
      <p:sp>
        <p:nvSpPr>
          <p:cNvPr id="9" name="文本框 8"/>
          <p:cNvSpPr txBox="1"/>
          <p:nvPr/>
        </p:nvSpPr>
        <p:spPr>
          <a:xfrm>
            <a:off x="59690" y="3299460"/>
            <a:ext cx="5600700" cy="306705"/>
          </a:xfrm>
          <a:prstGeom prst="rect">
            <a:avLst/>
          </a:prstGeom>
        </p:spPr>
        <p:txBody>
          <a:bodyPr wrap="square">
            <a:spAutoFit/>
          </a:bodyPr>
          <a:lstStyle/>
          <a:p>
            <a:pPr marL="0" indent="0" defTabSz="266700">
              <a:spcBef>
                <a:spcPct val="0"/>
              </a:spcBef>
              <a:spcAft>
                <a:spcPct val="0"/>
              </a:spcAft>
            </a:pPr>
            <a:r>
              <a:rPr lang="en-US" altLang="zh-CN" sz="1400">
                <a:latin typeface="Arial" panose="020B0604020202020204" pitchFamily="34" charset="0"/>
                <a:ea typeface="黑体" panose="02010609060101010101" pitchFamily="1" charset="-122"/>
                <a:cs typeface="Arial" panose="020B0604020202020204" pitchFamily="34" charset="0"/>
              </a:rPr>
              <a:t>Import and Export Statistics of China's Rare Earth Products in 2025</a:t>
            </a:r>
            <a:endParaRPr lang="en-US" altLang="zh-CN" sz="1400">
              <a:latin typeface="Arial" panose="020B0604020202020204" pitchFamily="34" charset="0"/>
              <a:ea typeface="黑体" panose="02010609060101010101" pitchFamily="1" charset="-122"/>
              <a:cs typeface="Arial" panose="020B0604020202020204" pitchFamily="34" charset="0"/>
            </a:endParaRPr>
          </a:p>
        </p:txBody>
      </p:sp>
      <p:pic>
        <p:nvPicPr>
          <p:cNvPr id="4" name="图片 3"/>
          <p:cNvPicPr>
            <a:picLocks noChangeAspect="1"/>
          </p:cNvPicPr>
          <p:nvPr/>
        </p:nvPicPr>
        <p:blipFill>
          <a:blip r:embed="rId11"/>
          <a:srcRect t="5010"/>
          <a:stretch>
            <a:fillRect/>
          </a:stretch>
        </p:blipFill>
        <p:spPr>
          <a:xfrm>
            <a:off x="5536565" y="3606800"/>
            <a:ext cx="6358890" cy="2635885"/>
          </a:xfrm>
          <a:prstGeom prst="rect">
            <a:avLst/>
          </a:prstGeom>
        </p:spPr>
      </p:pic>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1.xml><?xml version="1.0" encoding="utf-8"?>
<p:tagLst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2.xml><?xml version="1.0" encoding="utf-8"?>
<p:tagLst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3.xml><?xml version="1.0" encoding="utf-8"?>
<p:tagLst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4.xml><?xml version="1.0" encoding="utf-8"?>
<p:tagLst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5.xml><?xml version="1.0" encoding="utf-8"?>
<p:tagLst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06.xml><?xml version="1.0" encoding="utf-8"?>
<p:tagLst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07.xml><?xml version="1.0" encoding="utf-8"?>
<p:tagLst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08.xml><?xml version="1.0" encoding="utf-8"?>
<p:tagLst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09.xml><?xml version="1.0" encoding="utf-8"?>
<p:tagLst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11.xml><?xml version="1.0" encoding="utf-8"?>
<p:tagLst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2.xml><?xml version="1.0" encoding="utf-8"?>
<p:tagLst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3.xml><?xml version="1.0" encoding="utf-8"?>
<p:tagLst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4.xml><?xml version="1.0" encoding="utf-8"?>
<p:tagLst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5.xml><?xml version="1.0" encoding="utf-8"?>
<p:tagLst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6.xml><?xml version="1.0" encoding="utf-8"?>
<p:tagLst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17.xml><?xml version="1.0" encoding="utf-8"?>
<p:tagLst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18.xml><?xml version="1.0" encoding="utf-8"?>
<p:tagLst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19.xml><?xml version="1.0" encoding="utf-8"?>
<p:tagLst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21.xml><?xml version="1.0" encoding="utf-8"?>
<p:tagLst xmlns:p="http://schemas.openxmlformats.org/presentationml/2006/main">
  <p:tag name="KSO_WM_UNIT_ID" val="_0**"/>
  <p:tag name="KSO_WM_BEAUTIFY_FLAG" val="#wm#"/>
  <p:tag name="KSO_WM_TAG_VERSION" val="3.0"/>
  <p:tag name="KSO_WM_UNIT_LAYERLEVEL" val="1"/>
  <p:tag name="KSO_WM_TEMPLATE_INDEX" val="47"/>
  <p:tag name="KSO_WM_TEMPLATE_CATEGORY" val="custom"/>
</p:tagLst>
</file>

<file path=ppt/tags/tag122.xml><?xml version="1.0" encoding="utf-8"?>
<p:tagLst xmlns:p="http://schemas.openxmlformats.org/presentationml/2006/main">
  <p:tag name="KSO_WM_UNIT_ID" val="_0**"/>
  <p:tag name="KSO_WM_BEAUTIFY_FLAG" val="#wm#"/>
  <p:tag name="KSO_WM_TAG_VERSION" val="3.0"/>
  <p:tag name="KSO_WM_UNIT_LAYERLEVEL" val="1"/>
  <p:tag name="KSO_WM_TEMPLATE_INDEX" val="47"/>
  <p:tag name="KSO_WM_TEMPLATE_CATEGORY" val="custom"/>
</p:tagLst>
</file>

<file path=ppt/tags/tag123.xml><?xml version="1.0" encoding="utf-8"?>
<p:tagLst xmlns:p="http://schemas.openxmlformats.org/presentationml/2006/main">
  <p:tag name="KSO_WM_UNIT_ID" val="_0**"/>
  <p:tag name="KSO_WM_BEAUTIFY_FLAG" val="#wm#"/>
  <p:tag name="KSO_WM_TAG_VERSION" val="3.0"/>
  <p:tag name="KSO_WM_UNIT_LAYERLEVEL" val="1"/>
  <p:tag name="KSO_WM_TEMPLATE_INDEX" val="47"/>
  <p:tag name="KSO_WM_TEMPLATE_CATEGORY" val="custo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TEMPLATE_INDEX" val="47"/>
  <p:tag name="KSO_WM_TEMPLATE_CATEGORY" val="custo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TEMPLATE_INDEX" val="47"/>
  <p:tag name="KSO_WM_TEMPLATE_CATEGORY" val="custo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TEMPLATE_INDEX" val="47"/>
  <p:tag name="KSO_WM_TEMPLATE_CATEGORY" val="custom"/>
</p:tagLst>
</file>

<file path=ppt/tags/tag12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1*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 name="KSO_WM_TEMPLATE_INDEX" val="47"/>
  <p:tag name="KSO_WM_TEMPLATE_CATEGORY" val="custo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 name="KSO_WM_TEMPLATE_INDEX" val="47"/>
  <p:tag name="KSO_WM_TEMPLATE_CATEGORY" val="custo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CATEGORY" val="custom"/>
  <p:tag name="KSO_WM_TEMPLATE_INDEX" val="4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CATEGORY" val="custom"/>
  <p:tag name="KSO_WM_TEMPLATE_INDEX" val="47"/>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47"/>
  <p:tag name="KSO_WM_TEMPLATE_CATEGORY" val="custo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47"/>
  <p:tag name="KSO_WM_TEMPLATE_CATEGORY" val="custo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47"/>
  <p:tag name="KSO_WM_TEMPLATE_CATEGORY" val="custom"/>
</p:tagLst>
</file>

<file path=ppt/tags/tag13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5.xml><?xml version="1.0" encoding="utf-8"?>
<p:tagLst xmlns:p="http://schemas.openxmlformats.org/presentationml/2006/main">
  <p:tag name="KSO_WM_UNIT_TYPE" val="i"/>
  <p:tag name="KSO_WM_DECORATE_TYPE" val="i_cd"/>
  <p:tag name="KSO_WM_UNIT_INDEX" val="2"/>
  <p:tag name="KSO_WM_BEAUTIFY_FLAG" val="#wm#"/>
  <p:tag name="KSO_WM_TAG_VERSION" val="3.0"/>
  <p:tag name="KSO_WM_TEMPLATE_INDEX" val="47"/>
  <p:tag name="KSO_WM_TEMPLATE_CATEGORY" val="custom"/>
  <p:tag name="KSO_WM_UNIT_ID" val="custom47_1*i*2"/>
  <p:tag name="KSO_WM_UNIT_LAYERLEVEL" val="1"/>
</p:tagLst>
</file>

<file path=ppt/tags/tag136.xml><?xml version="1.0" encoding="utf-8"?>
<p:tagLst xmlns:p="http://schemas.openxmlformats.org/presentationml/2006/main">
  <p:tag name="KSO_WM_UNIT_TYPE" val="d"/>
  <p:tag name="KSO_WM_UNIT_INDEX" val="1"/>
  <p:tag name="KSO_WM_BEAUTIFY_FLAG" val="#wm#"/>
  <p:tag name="KSO_WM_TAG_VERSION" val="3.0"/>
  <p:tag name="KSO_WM_TEMPLATE_INDEX" val="47"/>
  <p:tag name="KSO_WM_TEMPLATE_CATEGORY" val="custom"/>
  <p:tag name="KSO_WM_UNIT_ID" val="custom47_1*d*1"/>
  <p:tag name="KSO_WM_UNIT_LAYERLEVEL" val="1"/>
</p:tagLst>
</file>

<file path=ppt/tags/tag137.xml><?xml version="1.0" encoding="utf-8"?>
<p:tagLst xmlns:p="http://schemas.openxmlformats.org/presentationml/2006/main">
  <p:tag name="KSO_WM_UNIT_TYPE" val="i"/>
  <p:tag name="KSO_WM_DECORATE_TYPE" val="i_bg"/>
  <p:tag name="KSO_WM_UNIT_INDEX" val="1"/>
  <p:tag name="KSO_WM_BEAUTIFY_FLAG" val="#wm#"/>
  <p:tag name="KSO_WM_TAG_VERSION" val="3.0"/>
  <p:tag name="KSO_WM_TEMPLATE_INDEX" val="47"/>
  <p:tag name="KSO_WM_TEMPLATE_CATEGORY" val="custom"/>
  <p:tag name="KSO_WM_UNIT_ID" val="custom47_1*i*1"/>
  <p:tag name="KSO_WM_UNIT_LAYERLEVEL" val="1"/>
</p:tagLst>
</file>

<file path=ppt/tags/tag138.xml><?xml version="1.0" encoding="utf-8"?>
<p:tagLst xmlns:p="http://schemas.openxmlformats.org/presentationml/2006/main">
  <p:tag name="KSO_WM_UNIT_TYPE" val="f"/>
  <p:tag name="KSO_WM_UNIT_SUBTYPE" val="g"/>
  <p:tag name="KSO_WM_UNIT_INDEX" val="3"/>
  <p:tag name="KSO_WM_BEAUTIFY_FLAG" val="#wm#"/>
  <p:tag name="KSO_WM_TAG_VERSION" val="3.0"/>
  <p:tag name="KSO_WM_TEMPLATE_INDEX" val="47"/>
  <p:tag name="KSO_WM_TEMPLATE_CATEGORY" val="custom"/>
  <p:tag name="KSO_WM_UNIT_ID" val="custom47_1*f*3"/>
  <p:tag name="KSO_WM_UNIT_LAYERLEVEL" val="1"/>
</p:tagLst>
</file>

<file path=ppt/tags/tag139.xml><?xml version="1.0" encoding="utf-8"?>
<p:tagLst xmlns:p="http://schemas.openxmlformats.org/presentationml/2006/main">
  <p:tag name="KSO_WM_UNIT_TYPE" val="f"/>
  <p:tag name="KSO_WM_UNIT_SUBTYPE" val="c"/>
  <p:tag name="KSO_WM_UNIT_INDEX" val="1"/>
  <p:tag name="KSO_WM_BEAUTIFY_FLAG" val="#wm#"/>
  <p:tag name="KSO_WM_TAG_VERSION" val="3.0"/>
  <p:tag name="KSO_WM_TEMPLATE_INDEX" val="47"/>
  <p:tag name="KSO_WM_TEMPLATE_CATEGORY" val="custom"/>
  <p:tag name="KSO_WM_UNIT_ID" val="custom47_1*f*1"/>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YPE" val="b"/>
  <p:tag name="KSO_WM_UNIT_INDEX" val="1"/>
  <p:tag name="KSO_WM_BEAUTIFY_FLAG" val="#wm#"/>
  <p:tag name="KSO_WM_TAG_VERSION" val="3.0"/>
  <p:tag name="KSO_WM_TEMPLATE_INDEX" val="47"/>
  <p:tag name="KSO_WM_TEMPLATE_CATEGORY" val="custom"/>
  <p:tag name="KSO_WM_UNIT_ID" val="custom47_1*b*1"/>
  <p:tag name="KSO_WM_UNIT_LAYERLEVEL" val="1"/>
</p:tagLst>
</file>

<file path=ppt/tags/tag141.xml><?xml version="1.0" encoding="utf-8"?>
<p:tagLst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1*a*1"/>
  <p:tag name="KSO_WM_UNIT_LAYERLEVEL" val="1"/>
</p:tagLst>
</file>

<file path=ppt/tags/tag142.xml><?xml version="1.0" encoding="utf-8"?>
<p:tagLst xmlns:p="http://schemas.openxmlformats.org/presentationml/2006/main">
  <p:tag name="KSO_WM_SLIDE_TYPE" val="title"/>
  <p:tag name="KSO_WM_TEMPLATE_SUBCATEGORY" val="29"/>
  <p:tag name="KSO_WM_TEMPLATE_COLOR_TYPE" val="0"/>
  <p:tag name="KSO_WM_TAG_VERSION" val="3.0"/>
  <p:tag name="KSO_WM_TEMPLATE_PLACEHOLDER_POS" val="490,90,866,416.25"/>
  <p:tag name="KSO_WM_SLIDE_SUBTYPE" val="pureTxt"/>
  <p:tag name="KSO_WM_SLIDE_ITEM_CNT" val="0"/>
  <p:tag name="KSO_WM_TEMPLATE_INDEX" val="47"/>
  <p:tag name="KSO_WM_SLIDE_THEME_ID" val="20239984"/>
  <p:tag name="KSO_WM_SLIDE_INDEX" val="1"/>
  <p:tag name="KSO_WM_BEAUTIFY_FLAG" val="#wm#"/>
  <p:tag name="KSO_WM_TEMPLATE_CATEGORY" val="custom"/>
  <p:tag name="KSO_WM_TEMPLATE_THUMBS_INDEX" val="1、9"/>
  <p:tag name="KSO_WM_SLIDE_ID" val="custom47_1"/>
  <p:tag name="KSO_WM_SLIDE_LAYOUT" val="a_b_d_f_i"/>
  <p:tag name="KSO_WM_SLIDE_LAYOUT_CNT" val="1_1_1_2_2"/>
</p:tagLst>
</file>

<file path=ppt/tags/tag143.xml><?xml version="1.0" encoding="utf-8"?>
<p:tagLst xmlns:p="http://schemas.openxmlformats.org/presentationml/2006/main">
  <p:tag name="KSO_WM_UNIT_TYPE" val="i"/>
  <p:tag name="KSO_WM_DECORATE_TYPE" val="i_cd"/>
  <p:tag name="KSO_WM_UNIT_INDEX" val="1"/>
  <p:tag name="KSO_WM_BEAUTIFY_FLAG" val="#wm#"/>
  <p:tag name="KSO_WM_TAG_VERSION" val="3.0"/>
  <p:tag name="KSO_WM_TEMPLATE_INDEX" val="47"/>
  <p:tag name="KSO_WM_TEMPLATE_CATEGORY" val="custom"/>
  <p:tag name="KSO_WM_UNIT_ID" val="custom47_2*i*1"/>
  <p:tag name="KSO_WM_DIAGRAM_GROUP_CODE" val="l1-1"/>
  <p:tag name="KSO_WM_DIAGRAM_COLOR_TRICK" val="1"/>
  <p:tag name="KSO_WM_DIAGRAM_COLOR_TEXT_CAN_REMOVE" val="n"/>
  <p:tag name="KSO_WM_UNIT_LAYERLEVEL" val="1"/>
</p:tagLst>
</file>

<file path=ppt/tags/tag144.xml><?xml version="1.0" encoding="utf-8"?>
<p:tagLst xmlns:p="http://schemas.openxmlformats.org/presentationml/2006/main">
  <p:tag name="KSO_WM_UNIT_TYPE" val="i"/>
  <p:tag name="KSO_WM_DECORATE_TYPE" val="i_cd"/>
  <p:tag name="KSO_WM_UNIT_INDEX" val="2"/>
  <p:tag name="KSO_WM_BEAUTIFY_FLAG" val="#wm#"/>
  <p:tag name="KSO_WM_TAG_VERSION" val="3.0"/>
  <p:tag name="KSO_WM_TEMPLATE_INDEX" val="47"/>
  <p:tag name="KSO_WM_TEMPLATE_CATEGORY" val="custom"/>
  <p:tag name="KSO_WM_UNIT_ID" val="custom47_2*i*2"/>
  <p:tag name="KSO_WM_DIAGRAM_GROUP_CODE" val="l1-1"/>
  <p:tag name="KSO_WM_DIAGRAM_COLOR_TRICK" val="1"/>
  <p:tag name="KSO_WM_DIAGRAM_COLOR_TEXT_CAN_REMOVE" val="n"/>
  <p:tag name="KSO_WM_UNIT_LAYERLEVEL" val="1"/>
</p:tagLst>
</file>

<file path=ppt/tags/tag145.xml><?xml version="1.0" encoding="utf-8"?>
<p:tagLst xmlns:p="http://schemas.openxmlformats.org/presentationml/2006/main">
  <p:tag name="KSO_WM_UNIT_TYPE" val="i"/>
  <p:tag name="KSO_WM_DECORATE_TYPE" val="i_bg"/>
  <p:tag name="KSO_WM_UNIT_INDEX" val="3"/>
  <p:tag name="KSO_WM_BEAUTIFY_FLAG" val="#wm#"/>
  <p:tag name="KSO_WM_TAG_VERSION" val="3.0"/>
  <p:tag name="KSO_WM_TEMPLATE_INDEX" val="47"/>
  <p:tag name="KSO_WM_TEMPLATE_CATEGORY" val="custom"/>
  <p:tag name="KSO_WM_UNIT_ID" val="custom47_2*i*3"/>
  <p:tag name="KSO_WM_DIAGRAM_GROUP_CODE" val="l1-1"/>
  <p:tag name="KSO_WM_DIAGRAM_COLOR_TRICK" val="1"/>
  <p:tag name="KSO_WM_DIAGRAM_COLOR_TEXT_CAN_REMOVE" val="n"/>
  <p:tag name="KSO_WM_UNIT_LAYERLEVEL" val="1"/>
</p:tagLst>
</file>

<file path=ppt/tags/tag146.xml><?xml version="1.0" encoding="utf-8"?>
<p:tagLst xmlns:p="http://schemas.openxmlformats.org/presentationml/2006/main">
  <p:tag name="KSO_WM_UNIT_TYPE" val="a"/>
  <p:tag name="KSO_WM_UNIT_INDEX" val="1"/>
  <p:tag name="KSO_WM_UNIT_SUBTYPE" val=""/>
  <p:tag name="KSO_WM_UNIT_PRESET_TEXT" val="添加章节标题"/>
  <p:tag name="KSO_WM_UNIT_ID" val="custom47_7*a*1"/>
  <p:tag name="KSO_WM_BEAUTIFY_FLAG" val="#wm#"/>
  <p:tag name="KSO_WM_TAG_VERSION" val="3.0"/>
  <p:tag name="KSO_WM_UNIT_LAYERLEVEL" val="1"/>
  <p:tag name="KSO_WM_TEMPLATE_INDEX" val="47"/>
  <p:tag name="KSO_WM_TEMPLATE_CATEGORY" val="custom"/>
</p:tagLst>
</file>

<file path=ppt/tags/tag147.xml><?xml version="1.0" encoding="utf-8"?>
<p:tagLst xmlns:p="http://schemas.openxmlformats.org/presentationml/2006/main">
  <p:tag name="KSO_WM_SLIDE_TYPE" val="contents"/>
  <p:tag name="KSO_WM_TEMPLATE_SUBCATEGORY" val="29"/>
  <p:tag name="KSO_WM_TEMPLATE_COLOR_TYPE" val="0"/>
  <p:tag name="KSO_WM_TAG_VERSION" val="3.0"/>
  <p:tag name="KSO_WM_TEMPLATE_PLACEHOLDER_POS" val="0,60,384,525"/>
  <p:tag name="KSO_WM_TEMPLATE_PLACEHOLDER_POS2" val="279.548,60,384,525"/>
  <p:tag name="KSO_WM_SLIDE_SUBTYPE" val="diag"/>
  <p:tag name="KSO_WM_SLIDE_ITEM_CNT" val="2"/>
  <p:tag name="KSO_WM_TEMPLATE_INDEX" val="47"/>
  <p:tag name="KSO_WM_SLIDE_THEME_ID" val="20234999"/>
  <p:tag name="KSO_WM_SLIDE_INDEX" val="2"/>
  <p:tag name="KSO_WM_BEAUTIFY_FLAG" val="#wm#"/>
  <p:tag name="KSO_WM_TEMPLATE_CATEGORY" val="custom"/>
  <p:tag name="KSO_WM_ASSEMBLE_CHIP_INDEX" val="diag"/>
  <p:tag name="KSO_WM_DIAGRAM_GROUP_CODE" val="l1-1"/>
  <p:tag name="KSO_WM_SLIDE_ID" val="custom47_2"/>
  <p:tag name="KSO_WM_SLIDE_LAYOUT" val="a_i_l"/>
  <p:tag name="KSO_WM_SLIDE_LAYOUT_CNT" val="1_3_1"/>
</p:tagLst>
</file>

<file path=ppt/tags/tag148.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7*i*2"/>
  <p:tag name="KSO_WM_UNIT_LAYERLEVEL" val="1"/>
</p:tagLst>
</file>

<file path=ppt/tags/tag149.xml><?xml version="1.0" encoding="utf-8"?>
<p:tagLst xmlns:p="http://schemas.openxmlformats.org/presentationml/2006/main">
  <p:tag name="KSO_WM_UNIT_TYPE" val="a"/>
  <p:tag name="KSO_WM_UNIT_INDEX" val="1"/>
  <p:tag name="KSO_WM_UNIT_SUBTYPE" val=""/>
  <p:tag name="KSO_WM_UNIT_PRESET_TEXT" val="添加章节标题"/>
  <p:tag name="KSO_WM_UNIT_ID" val="custom47_7*a*1"/>
  <p:tag name="KSO_WM_BEAUTIFY_FLAG" val="#wm#"/>
  <p:tag name="KSO_WM_TAG_VERSION" val="3.0"/>
  <p:tag name="KSO_WM_UNIT_LAYERLEVEL" val="1"/>
  <p:tag name="KSO_WM_TEMPLATE_INDEX" val="47"/>
  <p:tag name="KSO_WM_TEMPLATE_CATEGORY" val="custo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7*i*1"/>
  <p:tag name="KSO_WM_UNIT_LAYERLEVEL" val="1"/>
</p:tagLst>
</file>

<file path=ppt/tags/tag151.xml><?xml version="1.0" encoding="utf-8"?>
<p:tagLst xmlns:p="http://schemas.openxmlformats.org/presentationml/2006/main">
  <p:tag name="KSO_WM_SLIDE_TYPE" val="sectionTitle"/>
  <p:tag name="KSO_WM_TEMPLATE_INDEX" val="47"/>
  <p:tag name="KSO_WM_SLIDE_THEME_ID" val="20234056"/>
  <p:tag name="KSO_WM_SLIDE_INDEX" val="7"/>
  <p:tag name="KSO_WM_BEAUTIFY_FLAG" val="#wm#"/>
  <p:tag name="KSO_WM_TEMPLATE_CATEGORY" val="custom"/>
  <p:tag name="KSO_WM_TEMPLATE_SUBCATEGORY" val="29"/>
  <p:tag name="KSO_WM_TAG_VERSION" val="3.0"/>
  <p:tag name="KSO_WM_TEMPLATE_COLOR_TYPE" val="0"/>
  <p:tag name="KSO_WM_SLIDE_SUBTYPE" val="pureTxt"/>
  <p:tag name="KSO_WM_SLIDE_ID" val="custom47_7"/>
  <p:tag name="KSO_WM_SLIDE_LAYOUT" val="a_e_i"/>
  <p:tag name="KSO_WM_SLIDE_LAYOUT_CNT" val="1_1_2"/>
</p:tagLst>
</file>

<file path=ppt/tags/tag152.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53.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54.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41.20496398445187,&quot;left&quot;:7.85,&quot;top&quot;:108.24511475570561,&quot;width&quot;:600.6}"/>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55.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20496398445187,&quot;left&quot;:7.85,&quot;top&quot;:108.24511475570561,&quot;width&quot;:600.6}"/>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156.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1.20496398445187,&quot;left&quot;:7.85,&quot;top&quot;:108.24511475570561,&quot;width&quot;:60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157.xml><?xml version="1.0" encoding="utf-8"?>
<p:tagLst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8*a*1"/>
  <p:tag name="KSO_WM_UNIT_LAYERLEVEL" val="1"/>
</p:tagLst>
</file>

<file path=ppt/tags/tag158.xml><?xml version="1.0" encoding="utf-8"?>
<p:tagLst xmlns:p="http://schemas.openxmlformats.org/presentationml/2006/main">
  <p:tag name="TABLE_ENDDRAG_ORIGIN_RECT" val="483*330"/>
  <p:tag name="TABLE_ENDDRAG_RECT" val="414*109*483*330"/>
</p:tagLst>
</file>

<file path=ppt/tags/tag159.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5387*108.231"/>
  <p:tag name="KSO_WM_SLIDE_LAYOUT" val="a_d_l"/>
  <p:tag name="KSO_WM_SLIDE_LAYOUT_CNT" val="1_1_1"/>
  <p:tag name="KSO_WM_SPECIAL_SOURCE" val="bdnull"/>
  <p:tag name="KSO_WM_DIAGRAM_GROUP_CODE" val="l1-1"/>
  <p:tag name="KSO_WM_SLIDE_DIAGTYPE" val="l"/>
  <p:tag name="KSO_WM_TEMPLATE_INDEX" val="20231717"/>
  <p:tag name="KSO_WM_TEMPLATE_SUBCATEGORY" val="0"/>
  <p:tag name="KSO_WM_SLIDE_INDEX" val="1"/>
  <p:tag name="KSO_WM_TAG_VERSION" val="3.0"/>
  <p:tag name="KSO_WM_SLIDE_ID" val="custom20231717_1"/>
  <p:tag name="KSO_WM_SLIDE_ITEM_CNT" val="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61.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6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512.3931529608299,&quot;left&quot;:10.1,&quot;top&quot;:9.252047244094488,&quot;width&quot;:1016.8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63.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512.3931529608299,&quot;left&quot;:10.1,&quot;top&quot;:9.252047244094488,&quot;width&quot;:101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164.xml><?xml version="1.0" encoding="utf-8"?>
<p:tagLst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512.3931529608299,&quot;left&quot;:10.1,&quot;top&quot;:9.252047244094488,&quot;width&quot;:1016.85}"/>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16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5387*108.231"/>
  <p:tag name="KSO_WM_SLIDE_LAYOUT" val="a_d_l"/>
  <p:tag name="KSO_WM_SLIDE_LAYOUT_CNT" val="1_1_1"/>
  <p:tag name="KSO_WM_SPECIAL_SOURCE" val="bdnull"/>
  <p:tag name="KSO_WM_DIAGRAM_GROUP_CODE" val="l1-1"/>
  <p:tag name="KSO_WM_SLIDE_DIAGTYPE" val="l"/>
  <p:tag name="KSO_WM_TEMPLATE_INDEX" val="20231717"/>
  <p:tag name="KSO_WM_TEMPLATE_SUBCATEGORY" val="0"/>
  <p:tag name="KSO_WM_SLIDE_INDEX" val="1"/>
  <p:tag name="KSO_WM_TAG_VERSION" val="3.0"/>
  <p:tag name="KSO_WM_SLIDE_ID" val="custom20231717_1"/>
  <p:tag name="KSO_WM_SLIDE_ITEM_CNT" val="4"/>
</p:tagLst>
</file>

<file path=ppt/tags/tag166.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67.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6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315_2*l_h_f*1_1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294.45259842519687,&quot;left&quot;:21.386141732283466,&quot;top&quot;:54.77653543307086,&quot;width&quot;:894.38480314960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32"/>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Lst>
</file>

<file path=ppt/tags/tag1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315_2*l_h_a*1_1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294.45259842519687,&quot;left&quot;:21.386141732283466,&quot;top&quot;:54.77653543307086,&quot;width&quot;:894.38480314960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315_2*l_h_f*1_2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294.45259842519687,&quot;left&quot;:21.386141732283466,&quot;top&quot;:54.77653543307086,&quot;width&quot;:894.38480314960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32"/>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Lst>
</file>

<file path=ppt/tags/tag17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315_2*l_h_a*1_2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294.45259842519687,&quot;left&quot;:21.386141732283466,&quot;top&quot;:54.77653543307086,&quot;width&quot;:894.38480314960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Lst>
</file>

<file path=ppt/tags/tag172.xml><?xml version="1.0" encoding="utf-8"?>
<p:tagLst xmlns:p="http://schemas.openxmlformats.org/presentationml/2006/main">
  <p:tag name="TABLE_ENDDRAG_ORIGIN_RECT" val="370*298"/>
  <p:tag name="TABLE_ENDDRAG_RECT" val="54*217*370*298"/>
</p:tagLst>
</file>

<file path=ppt/tags/tag173.xml><?xml version="1.0" encoding="utf-8"?>
<p:tagLst xmlns:p="http://schemas.openxmlformats.org/presentationml/2006/main">
  <p:tag name="TABLE_ENDDRAG_ORIGIN_RECT" val="487*106"/>
  <p:tag name="TABLE_ENDDRAG_RECT" val="617*235*487*106"/>
</p:tagLst>
</file>

<file path=ppt/tags/tag174.xml><?xml version="1.0" encoding="utf-8"?>
<p:tagLst xmlns:p="http://schemas.openxmlformats.org/presentationml/2006/main">
  <p:tag name="KSO_WM_SLIDE_ID" val="diagram20233315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diagram"/>
  <p:tag name="KSO_WM_TEMPLATE_INDEX" val="20233315"/>
  <p:tag name="KSO_WM_SLIDE_TYPE" val="text"/>
  <p:tag name="KSO_WM_SLIDE_SUBTYPE" val="diag"/>
  <p:tag name="KSO_WM_SLIDE_SIZE" val="850.394*297.555"/>
  <p:tag name="KSO_WM_SLIDE_POSITION" val="54.8032*139.28"/>
  <p:tag name="KSO_WM_SLIDE_LAYOUT" val="a_l"/>
  <p:tag name="KSO_WM_SLIDE_LAYOUT_CNT" val="1_1"/>
  <p:tag name="KSO_WM_SPECIAL_SOURCE" val="bdnull"/>
  <p:tag name="KSO_WM_DIAGRAM_GROUP_CODE" val="l1-1"/>
  <p:tag name="KSO_WM_SLIDE_DIAGTYPE" val="l"/>
</p:tagLst>
</file>

<file path=ppt/tags/tag175.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76.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315_2*l_h_f*1_3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144.8,&quot;left&quot;:8.453149606299212,&quot;top&quot;:94.8,&quot;width&quot;:919.69685039370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32"/>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Lst>
</file>

<file path=ppt/tags/tag17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315_2*l_h_a*1_3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144.8,&quot;left&quot;:8.453149606299212,&quot;top&quot;:94.8,&quot;width&quot;:919.69685039370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Lst>
</file>

<file path=ppt/tags/tag1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3315_2*l_h_f*1_4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144.8,&quot;left&quot;:8.453149606299212,&quot;top&quot;:94.8,&quot;width&quot;:919.69685039370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32"/>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3315_2*l_h_a*1_4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144.8,&quot;left&quot;:8.453149606299212,&quot;top&quot;:94.8,&quot;width&quot;:919.69685039370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Lst>
</file>

<file path=ppt/tags/tag181.xml><?xml version="1.0" encoding="utf-8"?>
<p:tagLst xmlns:p="http://schemas.openxmlformats.org/presentationml/2006/main">
  <p:tag name="KSO_WM_SLIDE_ID" val="diagram20233315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diagram"/>
  <p:tag name="KSO_WM_TEMPLATE_INDEX" val="20233315"/>
  <p:tag name="KSO_WM_SLIDE_TYPE" val="text"/>
  <p:tag name="KSO_WM_SLIDE_SUBTYPE" val="diag"/>
  <p:tag name="KSO_WM_SLIDE_SIZE" val="850.394*297.555"/>
  <p:tag name="KSO_WM_SLIDE_POSITION" val="54.8032*139.28"/>
  <p:tag name="KSO_WM_SLIDE_LAYOUT" val="a_l"/>
  <p:tag name="KSO_WM_SLIDE_LAYOUT_CNT" val="1_1"/>
  <p:tag name="KSO_WM_SPECIAL_SOURCE" val="bdnull"/>
  <p:tag name="KSO_WM_DIAGRAM_GROUP_CODE" val="l1-1"/>
  <p:tag name="KSO_WM_SLIDE_DIAGTYPE" val="l"/>
</p:tagLst>
</file>

<file path=ppt/tags/tag182.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83.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8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51_1*l_h_f*1_1_1"/>
  <p:tag name="KSO_WM_TEMPLATE_CATEGORY" val="diagram"/>
  <p:tag name="KSO_WM_TEMPLATE_INDEX" val="2023315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75,&quot;left&quot;:28.45,&quot;top&quot;:119.5686614173228,&quot;width&quot;:44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项正文，文字是您思想的提炼，请尽量言简意赅的阐述观点。单击此处输入智能图形项正文具体内容，文字是您思想的提炼。"/>
  <p:tag name="KSO_WM_UNIT_TEXT_FILL_FORE_SCHEMECOLOR_INDEX" val="1"/>
  <p:tag name="KSO_WM_UNIT_TEXT_FILL_TYPE" val="1"/>
</p:tagLst>
</file>

<file path=ppt/tags/tag18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51_1*l_h_a*1_1_1"/>
  <p:tag name="KSO_WM_TEMPLATE_CATEGORY" val="diagram"/>
  <p:tag name="KSO_WM_TEMPLATE_INDEX" val="2023315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75,&quot;left&quot;:28.45,&quot;top&quot;:119.5686614173228,&quot;width&quot;:44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18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151_1*l_h_f*1_2_1"/>
  <p:tag name="KSO_WM_TEMPLATE_CATEGORY" val="diagram"/>
  <p:tag name="KSO_WM_TEMPLATE_INDEX" val="2023315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75,&quot;left&quot;:28.45,&quot;top&quot;:119.5686614173228,&quot;width&quot;:44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项正文，文字是您思想的提炼，请尽量言简意赅的阐述观点。单击此处输入您的智能图形项正文，文字是您思想的提炼。"/>
  <p:tag name="KSO_WM_UNIT_TEXT_FILL_FORE_SCHEMECOLOR_INDEX" val="1"/>
  <p:tag name="KSO_WM_UNIT_TEXT_FILL_TYPE" val="1"/>
</p:tagLst>
</file>

<file path=ppt/tags/tag1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151_1*l_h_a*1_2_1"/>
  <p:tag name="KSO_WM_TEMPLATE_CATEGORY" val="diagram"/>
  <p:tag name="KSO_WM_TEMPLATE_INDEX" val="2023315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75,&quot;left&quot;:28.45,&quot;top&quot;:119.5686614173228,&quot;width&quot;:441.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188.xml><?xml version="1.0" encoding="utf-8"?>
<p:tagLst xmlns:p="http://schemas.openxmlformats.org/presentationml/2006/main">
  <p:tag name="KSO_WM_SLIDE_ID" val="custom20231812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812"/>
  <p:tag name="KSO_WM_SLIDE_TYPE" val="text"/>
  <p:tag name="KSO_WM_SLIDE_SUBTYPE" val="picTxt"/>
  <p:tag name="KSO_WM_SLIDE_SIZE" val="414.6*361.249"/>
  <p:tag name="KSO_WM_SLIDE_POSITION" val="55.5*124.401"/>
  <p:tag name="KSO_WM_SLIDE_LAYOUT" val="a_d_l"/>
  <p:tag name="KSO_WM_SLIDE_LAYOUT_CNT" val="1_1_1"/>
  <p:tag name="KSO_WM_SPECIAL_SOURCE" val="bdnull"/>
  <p:tag name="KSO_WM_DIAGRAM_GROUP_CODE" val="l1-1"/>
  <p:tag name="KSO_WM_SLIDE_DIAGTYPE" val="l"/>
</p:tagLst>
</file>

<file path=ppt/tags/tag189.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i*1_1_2"/>
  <p:tag name="KSO_WM_TEMPLATE_CATEGORY" val="diagram"/>
  <p:tag name="KSO_WM_TEMPLATE_INDEX" val="20233144"/>
  <p:tag name="KSO_WM_UNIT_LAYERLEVEL" val="1_1_1"/>
  <p:tag name="KSO_WM_TAG_VERSION" val="3.0"/>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437.44653543307084,&quot;left&quot;:30.15,&quot;top&quot;:86.6,&quot;width&quot;:881.55}"/>
  <p:tag name="KSO_WM_DIAGRAM_COLOR_MATCH_VALUE" val="{&quot;shape&quot;:{&quot;fill&quot;:{&quot;gradient&quot;:[{&quot;brightness&quot;:0.4000000059604645,&quot;colorType&quot;:1,&quot;foreColorIndex&quot;:5,&quot;pos&quot;:0,&quot;transparency&quot;:1},{&quot;brightness&quot;:0.4000000059604645,&quot;colorType&quot;:1,&quot;foreColorIndex&quot;:5,&quot;pos&quot;:0.6499999761581421,&quot;transparency&quot;:0.800000011920929}],&quot;type&quot;:3},&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1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44_3*l_h_f*1_1_1"/>
  <p:tag name="KSO_WM_TEMPLATE_CATEGORY" val="diagram"/>
  <p:tag name="KSO_WM_TEMPLATE_INDEX" val="20233144"/>
  <p:tag name="KSO_WM_UNIT_LAYERLEVEL" val="1_1_1"/>
  <p:tag name="KSO_WM_TAG_VERSION" val="3.0"/>
  <p:tag name="KSO_WM_DIAGRAM_GROUP_CODE" val="l1-1"/>
  <p:tag name="KSO_WM_DIAGRAM_VERSION" val="3"/>
  <p:tag name="KSO_WM_DIAGRAM_COLOR_TRICK" val="1"/>
  <p:tag name="KSO_WM_DIAGRAM_COLOR_TEXT_CAN_REMOVE" val="n"/>
  <p:tag name="KSO_WM_UNIT_TEXT_TYPE" val="1"/>
  <p:tag name="KSO_WM_DIAGRAM_MAX_ITEMCNT" val="4"/>
  <p:tag name="KSO_WM_DIAGRAM_MIN_ITEMCNT" val="2"/>
  <p:tag name="KSO_WM_DIAGRAM_VIRTUALLY_FRAME" val="{&quot;height&quot;:437.44653543307084,&quot;left&quot;:30.15,&quot;top&quot;:86.6,&quot;width&quot;:881.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输入您的正文，文字是您思想的提炼，请尽量言简意赅的阐述观点，单击此处输入智能图形正文"/>
  <p:tag name="KSO_WM_UNIT_TEXT_FILL_FORE_SCHEMECOLOR_INDEX" val="1"/>
  <p:tag name="KSO_WM_UNIT_TEXT_FILL_TYPE" val="1"/>
</p:tagLst>
</file>

<file path=ppt/tags/tag193.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44"/>
  <p:tag name="KSO_WM_UNIT_LAYERLEVEL" val="1_1_1"/>
  <p:tag name="KSO_WM_TAG_VERSION" val="3.0"/>
  <p:tag name="KSO_WM_DIAGRAM_MAX_ITEMCNT" val="4"/>
  <p:tag name="KSO_WM_DIAGRAM_MIN_ITEMCNT" val="2"/>
  <p:tag name="KSO_WM_DIAGRAM_VIRTUALLY_FRAME" val="{&quot;height&quot;:437.44653543307084,&quot;left&quot;:30.15,&quot;top&quot;:86.6,&quot;width&quot;:881.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144_3*l_h_a*1_1_1"/>
  <p:tag name="KSO_WM_UNIT_INDEX" val="1_1_1"/>
  <p:tag name="KSO_WM_DIAGRAM_GROUP_CODE" val="l1-1"/>
  <p:tag name="KSO_WM_UNIT_TEXT_TYPE" val="1"/>
  <p:tag name="KSO_WM_DIAGRAM_VERSION" val="3"/>
  <p:tag name="KSO_WM_DIAGRAM_COLOR_TRICK" val="1"/>
  <p:tag name="KSO_WM_DIAGRAM_COLOR_TEXT_CAN_REMOVE" val="n"/>
  <p:tag name="KSO_WM_BEAUTIFY_FLAG" val="#wm#"/>
  <p:tag name="KSO_WM_UNIT_PRESET_TEXT" val="单击添加标题"/>
  <p:tag name="KSO_WM_UNIT_TEXT_FILL_FORE_SCHEMECOLOR_INDEX" val="1"/>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i*1_2_2"/>
  <p:tag name="KSO_WM_TEMPLATE_CATEGORY" val="diagram"/>
  <p:tag name="KSO_WM_TEMPLATE_INDEX" val="20233144"/>
  <p:tag name="KSO_WM_UNIT_LAYERLEVEL" val="1_1_1"/>
  <p:tag name="KSO_WM_TAG_VERSION" val="3.0"/>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VIRTUALLY_FRAME" val="{&quot;height&quot;:437.44653543307084,&quot;left&quot;:30.15,&quot;top&quot;:86.6,&quot;width&quot;:881.55}"/>
  <p:tag name="KSO_WM_DIAGRAM_COLOR_MATCH_VALUE" val="{&quot;shape&quot;:{&quot;fill&quot;:{&quot;gradient&quot;:[{&quot;brightness&quot;:0.4000000059604645,&quot;colorType&quot;:1,&quot;foreColorIndex&quot;:5,&quot;pos&quot;:0,&quot;transparency&quot;:1},{&quot;brightness&quot;:0.4000000059604645,&quot;colorType&quot;:1,&quot;foreColorIndex&quot;:5,&quot;pos&quot;:0.6499999761581421,&quot;transparency&quot;:0.800000011920929}],&quot;type&quot;:3},&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1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144_3*l_h_f*1_2_1"/>
  <p:tag name="KSO_WM_TEMPLATE_CATEGORY" val="diagram"/>
  <p:tag name="KSO_WM_TEMPLATE_INDEX" val="20233144"/>
  <p:tag name="KSO_WM_UNIT_LAYERLEVEL" val="1_1_1"/>
  <p:tag name="KSO_WM_TAG_VERSION" val="3.0"/>
  <p:tag name="KSO_WM_DIAGRAM_GROUP_CODE" val="l1-1"/>
  <p:tag name="KSO_WM_DIAGRAM_VERSION" val="3"/>
  <p:tag name="KSO_WM_DIAGRAM_COLOR_TRICK" val="1"/>
  <p:tag name="KSO_WM_DIAGRAM_COLOR_TEXT_CAN_REMOVE" val="n"/>
  <p:tag name="KSO_WM_UNIT_TEXT_TYPE" val="1"/>
  <p:tag name="KSO_WM_DIAGRAM_MAX_ITEMCNT" val="4"/>
  <p:tag name="KSO_WM_DIAGRAM_MIN_ITEMCNT" val="2"/>
  <p:tag name="KSO_WM_DIAGRAM_VIRTUALLY_FRAME" val="{&quot;height&quot;:437.44653543307084,&quot;left&quot;:30.15,&quot;top&quot;:86.6,&quot;width&quot;:881.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输入正文，文字是您思想的提炼，请尽量言简意赅的阐述观点，单击此处输入智能图形正文"/>
  <p:tag name="KSO_WM_UNIT_TEXT_FILL_FORE_SCHEMECOLOR_INDEX" val="1"/>
  <p:tag name="KSO_WM_UNIT_TEXT_FILL_TYPE" val="1"/>
</p:tagLst>
</file>

<file path=ppt/tags/tag196.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44"/>
  <p:tag name="KSO_WM_UNIT_LAYERLEVEL" val="1_1_1"/>
  <p:tag name="KSO_WM_TAG_VERSION" val="3.0"/>
  <p:tag name="KSO_WM_DIAGRAM_MAX_ITEMCNT" val="4"/>
  <p:tag name="KSO_WM_DIAGRAM_MIN_ITEMCNT" val="2"/>
  <p:tag name="KSO_WM_DIAGRAM_VIRTUALLY_FRAME" val="{&quot;height&quot;:437.44653543307084,&quot;left&quot;:30.15,&quot;top&quot;:86.6,&quot;width&quot;:881.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144_3*l_h_a*1_2_1"/>
  <p:tag name="KSO_WM_UNIT_INDEX" val="1_2_1"/>
  <p:tag name="KSO_WM_DIAGRAM_GROUP_CODE" val="l1-1"/>
  <p:tag name="KSO_WM_UNIT_TEXT_TYPE" val="1"/>
  <p:tag name="KSO_WM_DIAGRAM_VERSION" val="3"/>
  <p:tag name="KSO_WM_DIAGRAM_COLOR_TRICK" val="1"/>
  <p:tag name="KSO_WM_DIAGRAM_COLOR_TEXT_CAN_REMOVE" val="n"/>
  <p:tag name="KSO_WM_BEAUTIFY_FLAG" val="#wm#"/>
  <p:tag name="KSO_WM_UNIT_PRESET_TEXT" val="单击添加标题"/>
  <p:tag name="KSO_WM_UNIT_TEXT_FILL_FORE_SCHEMECOLOR_INDEX" val="1"/>
  <p:tag name="KSO_WM_UNIT_TEXT_FILL_TYPE" val="1"/>
</p:tagLst>
</file>

<file path=ppt/tags/tag197.xml><?xml version="1.0" encoding="utf-8"?>
<p:tagLst xmlns:p="http://schemas.openxmlformats.org/presentationml/2006/main">
  <p:tag name="TABLE_ENDDRAG_ORIGIN_RECT" val="349*186"/>
  <p:tag name="TABLE_ENDDRAG_RECT" val="35*283*349*186"/>
</p:tagLst>
</file>

<file path=ppt/tags/tag198.xml><?xml version="1.0" encoding="utf-8"?>
<p:tagLst xmlns:p="http://schemas.openxmlformats.org/presentationml/2006/main">
  <p:tag name="KSO_WM_SLIDE_ID" val="diagram2023314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144"/>
  <p:tag name="KSO_WM_SLIDE_TYPE" val="text"/>
  <p:tag name="KSO_WM_SLIDE_SUBTYPE" val="diag"/>
  <p:tag name="KSO_WM_SLIDE_SIZE" val="850.1*366.5"/>
  <p:tag name="KSO_WM_SLIDE_POSITION" val="54.9*125.9"/>
  <p:tag name="KSO_WM_SLIDE_LAYOUT" val="a_l"/>
  <p:tag name="KSO_WM_SLIDE_LAYOUT_CNT" val="1_1"/>
  <p:tag name="KSO_WM_SPECIAL_SOURCE" val="bdnull"/>
  <p:tag name="KSO_WM_DIAGRAM_GROUP_CODE" val="l1-1"/>
  <p:tag name="KSO_WM_SLIDE_DIAGTYPE" val="l"/>
</p:tagLst>
</file>

<file path=ppt/tags/tag199.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7*i*2"/>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YPE" val="a"/>
  <p:tag name="KSO_WM_UNIT_INDEX" val="1"/>
  <p:tag name="KSO_WM_UNIT_SUBTYPE" val=""/>
  <p:tag name="KSO_WM_UNIT_PRESET_TEXT" val="添加章节标题"/>
  <p:tag name="KSO_WM_UNIT_ID" val="custom17133048_7*a*1"/>
  <p:tag name="KSO_WM_BEAUTIFY_FLAG" val="#wm#"/>
  <p:tag name="KSO_WM_TAG_VERSION" val="3.0"/>
  <p:tag name="KSO_WM_UNIT_LAYERLEVEL" val="1"/>
  <p:tag name="KSO_WM_TEMPLATE_INDEX" val="17133048"/>
  <p:tag name="KSO_WM_TEMPLATE_CATEGORY" val="custom"/>
</p:tagLst>
</file>

<file path=ppt/tags/tag201.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7*i*1"/>
  <p:tag name="KSO_WM_UNIT_LAYERLEVEL" val="1"/>
</p:tagLst>
</file>

<file path=ppt/tags/tag202.xml><?xml version="1.0" encoding="utf-8"?>
<p:tagLst xmlns:p="http://schemas.openxmlformats.org/presentationml/2006/main">
  <p:tag name="KSO_WM_SLIDE_TYPE" val="sectionTitle"/>
  <p:tag name="KSO_WM_TEMPLATE_INDEX" val="17133048"/>
  <p:tag name="KSO_WM_SLIDE_THEME_ID" val="20238036"/>
  <p:tag name="KSO_WM_SLIDE_INDEX" val="7"/>
  <p:tag name="KSO_WM_BEAUTIFY_FLAG" val="#wm#"/>
  <p:tag name="KSO_WM_TEMPLATE_CATEGORY" val="custom"/>
  <p:tag name="KSO_WM_TEMPLATE_SUBCATEGORY" val="29"/>
  <p:tag name="KSO_WM_TAG_VERSION" val="3.0"/>
  <p:tag name="KSO_WM_TEMPLATE_COLOR_TYPE" val="0"/>
  <p:tag name="KSO_WM_SLIDE_SUBTYPE" val="pureTxt"/>
  <p:tag name="KSO_WM_SLIDE_ID" val="custom17133048_7"/>
  <p:tag name="KSO_WM_SLIDE_LAYOUT" val="a_e_i"/>
  <p:tag name="KSO_WM_SLIDE_LAYOUT_CNT" val="1_1_2"/>
</p:tagLst>
</file>

<file path=ppt/tags/tag203.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04.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06_1*i*1"/>
  <p:tag name="KSO_WM_TEMPLATE_CATEGORY" val="custom"/>
  <p:tag name="KSO_WM_TEMPLATE_INDEX" val="20231806"/>
  <p:tag name="KSO_WM_UNIT_LAYERLEVEL" val="1"/>
  <p:tag name="KSO_WM_TAG_VERSION" val="3.0"/>
  <p:tag name="KSO_WM_BEAUTIFY_FLAG" val="#wm#"/>
  <p:tag name="KSO_WM_UNIT_TYPE" val="i"/>
  <p:tag name="KSO_WM_UNIT_INDEX"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06_1*c_f*1_1"/>
  <p:tag name="KSO_WM_TEMPLATE_CATEGORY" val="custom"/>
  <p:tag name="KSO_WM_TEMPLATE_INDEX" val="20231806"/>
  <p:tag name="KSO_WM_UNIT_LAYERLEVEL" val="1_1"/>
  <p:tag name="KSO_WM_TAG_VERSION" val="3.0"/>
  <p:tag name="KSO_WM_BEAUTIFY_FLAG" val="#wm#"/>
  <p:tag name="KSO_WM_UNIT_SUBTYPE" val="a"/>
  <p:tag name="KSO_WM_UNIT_TEXT_LAYER_COUNT" val="1"/>
  <p:tag name="KSO_WM_UNIT_NOCLEAR" val="0"/>
  <p:tag name="KSO_WM_UNIT_TYPE" val="c_f"/>
  <p:tag name="KSO_WM_UNIT_INDEX" val="1_1"/>
  <p:tag name="KSO_WM_UNIT_VALUE" val="91"/>
  <p:tag name="KSO_WM_UNIT_PRESET_TEXT" val="单击添加正文，文字是您思想的提炼，为了最终演示发布的良好效果，请尽量言简意赅的阐述观点。根据需要可酌情增减文字，以便观者可以准确理解您所传达的信息。"/>
  <p:tag name="KSO_WM_UNIT_TEXT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06_1*c_a*1_1"/>
  <p:tag name="KSO_WM_TEMPLATE_CATEGORY" val="custom"/>
  <p:tag name="KSO_WM_TEMPLATE_INDEX" val="20231806"/>
  <p:tag name="KSO_WM_UNIT_LAYERLEVEL" val="1_1"/>
  <p:tag name="KSO_WM_TAG_VERSION" val="3.0"/>
  <p:tag name="KSO_WM_BEAUTIFY_FLAG" val="#wm#"/>
  <p:tag name="KSO_WM_UNIT_ISCONTENTSTITLE" val="0"/>
  <p:tag name="KSO_WM_UNIT_ISNUMDGMTITLE" val="0"/>
  <p:tag name="KSO_WM_UNIT_NOCLEAR" val="0"/>
  <p:tag name="KSO_WM_UNIT_TYPE" val="c_a"/>
  <p:tag name="KSO_WM_UNIT_INDEX" val="1_1"/>
  <p:tag name="KSO_WM_UNIT_VALUE" val="30"/>
  <p:tag name="KSO_WM_UNIT_PRESET_TEXT" val="单击此处&#10;添小标题内容"/>
  <p:tag name="KSO_WM_UNIT_TEXT_TYPE" val="1"/>
</p:tagLst>
</file>

<file path=ppt/tags/tag208.xml><?xml version="1.0" encoding="utf-8"?>
<p:tagLst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8*a*1"/>
  <p:tag name="KSO_WM_UNIT_LAYERLEVEL" val="1"/>
</p:tagLst>
</file>

<file path=ppt/tags/tag209.xml><?xml version="1.0" encoding="utf-8"?>
<p:tagLst xmlns:p="http://schemas.openxmlformats.org/presentationml/2006/main">
  <p:tag name="KSO_WM_SLIDE_ID" val="custom2023180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806"/>
  <p:tag name="KSO_WM_SLIDE_TYPE" val="text"/>
  <p:tag name="KSO_WM_SLIDE_SUBTYPE" val="picTxt"/>
  <p:tag name="KSO_WM_SLIDE_SIZE" val="243.988*248.623"/>
  <p:tag name="KSO_WM_SLIDE_POSITION" val="70.9457*230.687"/>
  <p:tag name="KSO_WM_SLIDE_LAYOUT" val="a_d_c"/>
  <p:tag name="KSO_WM_SLIDE_LAYOUT_CNT" val="1_1_1"/>
  <p:tag name="KSO_WM_SPECIAL_SOURCE" val="bdnul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11.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12.xml><?xml version="1.0" encoding="utf-8"?>
<p:tagLst xmlns:p="http://schemas.openxmlformats.org/presentationml/2006/main">
  <p:tag name="KSO_WM_UNIT_TYPE" val="a"/>
  <p:tag name="KSO_WM_UNIT_INDEX" val="1"/>
  <p:tag name="KSO_WM_BEAUTIFY_FLAG" val="#wm#"/>
  <p:tag name="KSO_WM_TAG_VERSION" val="3.0"/>
  <p:tag name="KSO_WM_TEMPLATE_INDEX" val="17133048"/>
  <p:tag name="KSO_WM_TEMPLATE_CATEGORY" val="custom"/>
  <p:tag name="KSO_WM_UNIT_ID" val="custom17133048_8*a*1"/>
  <p:tag name="KSO_WM_UNIT_LAYERLEVEL" val="1"/>
</p:tagLst>
</file>

<file path=ppt/tags/tag213.xml><?xml version="1.0" encoding="utf-8"?>
<p:tagLst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0968"/>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214.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15.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16.xml><?xml version="1.0" encoding="utf-8"?>
<p:tagLst xmlns:p="http://schemas.openxmlformats.org/presentationml/2006/main">
  <p:tag name="KSO_WM_UNIT_TYPE" val="a"/>
  <p:tag name="KSO_WM_UNIT_INDEX" val="1"/>
  <p:tag name="KSO_WM_BEAUTIFY_FLAG" val="#wm#"/>
  <p:tag name="KSO_WM_TAG_VERSION" val="3.0"/>
  <p:tag name="KSO_WM_TEMPLATE_INDEX" val="17133048"/>
  <p:tag name="KSO_WM_TEMPLATE_CATEGORY" val="custom"/>
  <p:tag name="KSO_WM_UNIT_ID" val="custom17133048_8*a*1"/>
  <p:tag name="KSO_WM_UNIT_LAYERLEVEL" val="1"/>
</p:tagLst>
</file>

<file path=ppt/tags/tag217.xml><?xml version="1.0" encoding="utf-8"?>
<p:tagLst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0968"/>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218.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19.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06_1*i*1"/>
  <p:tag name="KSO_WM_TEMPLATE_CATEGORY" val="custom"/>
  <p:tag name="KSO_WM_TEMPLATE_INDEX" val="20231806"/>
  <p:tag name="KSO_WM_UNIT_LAYERLEVEL" val="1"/>
  <p:tag name="KSO_WM_TAG_VERSION" val="3.0"/>
  <p:tag name="KSO_WM_BEAUTIFY_FLAG" val="#wm#"/>
  <p:tag name="KSO_WM_UNIT_TYPE" val="i"/>
  <p:tag name="KSO_WM_UNIT_INDEX"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06_1*c_f*1_1"/>
  <p:tag name="KSO_WM_TEMPLATE_CATEGORY" val="custom"/>
  <p:tag name="KSO_WM_TEMPLATE_INDEX" val="20231806"/>
  <p:tag name="KSO_WM_UNIT_LAYERLEVEL" val="1_1"/>
  <p:tag name="KSO_WM_TAG_VERSION" val="3.0"/>
  <p:tag name="KSO_WM_BEAUTIFY_FLAG" val="#wm#"/>
  <p:tag name="KSO_WM_UNIT_SUBTYPE" val="a"/>
  <p:tag name="KSO_WM_UNIT_TEXT_LAYER_COUNT" val="1"/>
  <p:tag name="KSO_WM_UNIT_NOCLEAR" val="0"/>
  <p:tag name="KSO_WM_UNIT_TYPE" val="c_f"/>
  <p:tag name="KSO_WM_UNIT_INDEX" val="1_1"/>
  <p:tag name="KSO_WM_UNIT_VALUE" val="91"/>
  <p:tag name="KSO_WM_UNIT_PRESET_TEXT" val="单击添加正文，文字是您思想的提炼，为了最终演示发布的良好效果，请尽量言简意赅的阐述观点。根据需要可酌情增减文字，以便观者可以准确理解您所传达的信息。"/>
  <p:tag name="KSO_WM_UNIT_TEXT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806_1*c_a*1_1"/>
  <p:tag name="KSO_WM_TEMPLATE_CATEGORY" val="custom"/>
  <p:tag name="KSO_WM_TEMPLATE_INDEX" val="20231806"/>
  <p:tag name="KSO_WM_UNIT_LAYERLEVEL" val="1_1"/>
  <p:tag name="KSO_WM_TAG_VERSION" val="3.0"/>
  <p:tag name="KSO_WM_BEAUTIFY_FLAG" val="#wm#"/>
  <p:tag name="KSO_WM_UNIT_ISCONTENTSTITLE" val="0"/>
  <p:tag name="KSO_WM_UNIT_ISNUMDGMTITLE" val="0"/>
  <p:tag name="KSO_WM_UNIT_NOCLEAR" val="0"/>
  <p:tag name="KSO_WM_UNIT_TYPE" val="c_a"/>
  <p:tag name="KSO_WM_UNIT_INDEX" val="1_1"/>
  <p:tag name="KSO_WM_UNIT_VALUE" val="30"/>
  <p:tag name="KSO_WM_UNIT_PRESET_TEXT" val="单击此处&#10;添小标题内容"/>
  <p:tag name="KSO_WM_UNIT_TEXT_TYPE" val="1"/>
</p:tagLst>
</file>

<file path=ppt/tags/tag223.xml><?xml version="1.0" encoding="utf-8"?>
<p:tagLst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8*a*1"/>
  <p:tag name="KSO_WM_UNIT_LAYERLEVEL" val="1"/>
</p:tagLst>
</file>

<file path=ppt/tags/tag224.xml><?xml version="1.0" encoding="utf-8"?>
<p:tagLst xmlns:p="http://schemas.openxmlformats.org/presentationml/2006/main">
  <p:tag name="TABLE_ENDDRAG_ORIGIN_RECT" val="441*373"/>
  <p:tag name="TABLE_ENDDRAG_RECT" val="455*152*442*373"/>
</p:tagLst>
</file>

<file path=ppt/tags/tag225.xml><?xml version="1.0" encoding="utf-8"?>
<p:tagLst xmlns:p="http://schemas.openxmlformats.org/presentationml/2006/main">
  <p:tag name="KSO_WM_SLIDE_ID" val="custom2023180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806"/>
  <p:tag name="KSO_WM_SLIDE_TYPE" val="text"/>
  <p:tag name="KSO_WM_SLIDE_SUBTYPE" val="picTxt"/>
  <p:tag name="KSO_WM_SLIDE_SIZE" val="243.988*248.623"/>
  <p:tag name="KSO_WM_SLIDE_POSITION" val="70.9457*230.687"/>
  <p:tag name="KSO_WM_SLIDE_LAYOUT" val="a_d_c"/>
  <p:tag name="KSO_WM_SLIDE_LAYOUT_CNT" val="1_1_1"/>
  <p:tag name="KSO_WM_SPECIAL_SOURCE" val="bdnull"/>
</p:tagLst>
</file>

<file path=ppt/tags/tag226.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27.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28.xml><?xml version="1.0" encoding="utf-8"?>
<p:tagLst xmlns:p="http://schemas.openxmlformats.org/presentationml/2006/main">
  <p:tag name="KSO_WM_UNIT_TYPE" val="a"/>
  <p:tag name="KSO_WM_UNIT_INDEX" val="1"/>
  <p:tag name="KSO_WM_BEAUTIFY_FLAG" val="#wm#"/>
  <p:tag name="KSO_WM_TAG_VERSION" val="3.0"/>
  <p:tag name="KSO_WM_TEMPLATE_INDEX" val="17133048"/>
  <p:tag name="KSO_WM_TEMPLATE_CATEGORY" val="custom"/>
  <p:tag name="KSO_WM_UNIT_ID" val="custom17133048_8*a*1"/>
  <p:tag name="KSO_WM_UNIT_LAYERLEVEL" val="1"/>
</p:tagLst>
</file>

<file path=ppt/tags/tag229.xml><?xml version="1.0" encoding="utf-8"?>
<p:tagLst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0968"/>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31.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32.xml><?xml version="1.0" encoding="utf-8"?>
<p:tagLst xmlns:p="http://schemas.openxmlformats.org/presentationml/2006/main">
  <p:tag name="KSO_WM_UNIT_TYPE" val="a"/>
  <p:tag name="KSO_WM_UNIT_INDEX" val="1"/>
  <p:tag name="KSO_WM_BEAUTIFY_FLAG" val="#wm#"/>
  <p:tag name="KSO_WM_TAG_VERSION" val="3.0"/>
  <p:tag name="KSO_WM_TEMPLATE_INDEX" val="17133048"/>
  <p:tag name="KSO_WM_TEMPLATE_CATEGORY" val="custom"/>
  <p:tag name="KSO_WM_UNIT_ID" val="custom17133048_8*a*1"/>
  <p:tag name="KSO_WM_UNIT_LAYERLEVEL" val="1"/>
</p:tagLst>
</file>

<file path=ppt/tags/tag233.xml><?xml version="1.0" encoding="utf-8"?>
<p:tagLst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0968"/>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234.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7*i*2"/>
  <p:tag name="KSO_WM_UNIT_LAYERLEVEL" val="1"/>
</p:tagLst>
</file>

<file path=ppt/tags/tag235.xml><?xml version="1.0" encoding="utf-8"?>
<p:tagLst xmlns:p="http://schemas.openxmlformats.org/presentationml/2006/main">
  <p:tag name="KSO_WM_UNIT_TYPE" val="a"/>
  <p:tag name="KSO_WM_UNIT_INDEX" val="1"/>
  <p:tag name="KSO_WM_UNIT_SUBTYPE" val=""/>
  <p:tag name="KSO_WM_UNIT_PRESET_TEXT" val="添加章节标题"/>
  <p:tag name="KSO_WM_UNIT_ID" val="custom084321_7*a*1"/>
  <p:tag name="KSO_WM_BEAUTIFY_FLAG" val="#wm#"/>
  <p:tag name="KSO_WM_TAG_VERSION" val="3.0"/>
  <p:tag name="KSO_WM_UNIT_LAYERLEVEL" val="1"/>
  <p:tag name="KSO_WM_TEMPLATE_INDEX" val="084321"/>
  <p:tag name="KSO_WM_TEMPLATE_CATEGORY" val="custom"/>
</p:tagLst>
</file>

<file path=ppt/tags/tag236.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7*i*1"/>
  <p:tag name="KSO_WM_UNIT_LAYERLEVEL" val="1"/>
</p:tagLst>
</file>

<file path=ppt/tags/tag237.xml><?xml version="1.0" encoding="utf-8"?>
<p:tagLst xmlns:p="http://schemas.openxmlformats.org/presentationml/2006/main">
  <p:tag name="KSO_WM_SLIDE_TYPE" val="sectionTitle"/>
  <p:tag name="KSO_WM_TEMPLATE_INDEX" val="084321"/>
  <p:tag name="KSO_WM_SLIDE_THEME_ID" val="20236935"/>
  <p:tag name="KSO_WM_SLIDE_INDEX" val="7"/>
  <p:tag name="KSO_WM_BEAUTIFY_FLAG" val="#wm#"/>
  <p:tag name="KSO_WM_TEMPLATE_CATEGORY" val="custom"/>
  <p:tag name="KSO_WM_TEMPLATE_SUBCATEGORY" val="29"/>
  <p:tag name="KSO_WM_TAG_VERSION" val="3.0"/>
  <p:tag name="KSO_WM_TEMPLATE_COLOR_TYPE" val="0"/>
  <p:tag name="KSO_WM_SLIDE_SUBTYPE" val="pureTxt"/>
  <p:tag name="KSO_WM_SLIDE_ID" val="custom084321_7"/>
  <p:tag name="KSO_WM_SLIDE_LAYOUT" val="a_e_i"/>
  <p:tag name="KSO_WM_SLIDE_LAYOUT_CNT" val="1_1_2"/>
</p:tagLst>
</file>

<file path=ppt/tags/tag238.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39.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LIDE_ID" val="custom20233600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600"/>
  <p:tag name="KSO_WM_SLIDE_TYPE" val="text"/>
  <p:tag name="KSO_WM_SLIDE_SUBTYPE" val="picTxt"/>
  <p:tag name="KSO_WM_SLIDE_SIZE" val="836.717*113.503"/>
  <p:tag name="KSO_WM_SLIDE_POSITION" val="95.3*366.497"/>
  <p:tag name="KSO_WM_SLIDE_LAYOUT" val="a_d_l"/>
  <p:tag name="KSO_WM_SLIDE_LAYOUT_CNT" val="1_1_1"/>
  <p:tag name="KSO_WM_SPECIAL_SOURCE" val="bdnull"/>
  <p:tag name="KSO_WM_DIAGRAM_GROUP_CODE" val="l1-1"/>
  <p:tag name="KSO_WM_SLIDE_DIAGTYPE" val="l"/>
</p:tagLst>
</file>

<file path=ppt/tags/tag241.xml><?xml version="1.0" encoding="utf-8"?>
<p:tagLst xmlns:p="http://schemas.openxmlformats.org/presentationml/2006/main">
  <p:tag name="KSO_WM_UNIT_TYPE" val="i"/>
  <p:tag name="KSO_WM_DECORATE_TYPE" val="i_bg"/>
  <p:tag name="KSO_WM_UNIT_INDEX" val="1"/>
  <p:tag name="KSO_WM_BEAUTIFY_FLAG" val="#wm#"/>
  <p:tag name="KSO_WM_TAG_VERSION" val="3.0"/>
  <p:tag name="KSO_WM_TEMPLATE_NEED_RESERVE" val="1"/>
  <p:tag name="LAYOUTZORDER" val="3"/>
  <p:tag name="KSO_WM_TEMPLATE_INDEX" val="084321"/>
  <p:tag name="KSO_WM_TEMPLATE_CATEGORY" val="custom"/>
  <p:tag name="KSO_WM_UNIT_ID" val="custom084321_8*i*1"/>
  <p:tag name="KSO_WM_UNIT_LAYERLEVEL" val="1"/>
</p:tagLst>
</file>

<file path=ppt/tags/tag242.xml><?xml version="1.0" encoding="utf-8"?>
<p:tagLst xmlns:p="http://schemas.openxmlformats.org/presentationml/2006/main">
  <p:tag name="KSO_WM_UNIT_TYPE" val="i"/>
  <p:tag name="KSO_WM_DECORATE_TYPE" val="i_bg"/>
  <p:tag name="KSO_WM_UNIT_INDEX" val="2"/>
  <p:tag name="KSO_WM_BEAUTIFY_FLAG" val="#wm#"/>
  <p:tag name="KSO_WM_TAG_VERSION" val="3.0"/>
  <p:tag name="KSO_WM_TEMPLATE_NEED_RESERVE" val="1"/>
  <p:tag name="LAYOUTZORDER" val="4"/>
  <p:tag name="KSO_WM_TEMPLATE_INDEX" val="084321"/>
  <p:tag name="KSO_WM_TEMPLATE_CATEGORY" val="custom"/>
  <p:tag name="KSO_WM_UNIT_ID" val="custom084321_8*i*2"/>
  <p:tag name="KSO_WM_UNIT_LAYERLEVEL" val="1"/>
</p:tagLst>
</file>

<file path=ppt/tags/tag243.xml><?xml version="1.0" encoding="utf-8"?>
<p:tagLst xmlns:p="http://schemas.openxmlformats.org/presentationml/2006/main">
  <p:tag name="KSO_WM_SLIDE_ID" val="diagram20231983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2484"/>
  <p:tag name="KSO_WM_SLIDE_TYPE" val="text"/>
  <p:tag name="KSO_WM_SLIDE_SUBTYPE" val="diag"/>
  <p:tag name="KSO_WM_SLIDE_SIZE" val="771.806*337.205"/>
  <p:tag name="KSO_WM_SLIDE_POSITION" val="85.5043*128.529"/>
  <p:tag name="KSO_WM_SLIDE_LAYOUT" val="a_l"/>
  <p:tag name="KSO_WM_SLIDE_LAYOUT_CNT" val="1_1"/>
  <p:tag name="KSO_WM_SPECIAL_SOURCE" val="bdnull"/>
  <p:tag name="KSO_WM_DIAGRAM_GROUP_CODE" val="l1-1"/>
  <p:tag name="KSO_WM_SLIDE_DIAGTYPE" val="l"/>
</p:tagLst>
</file>

<file path=ppt/tags/tag244.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45.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84_2*l_h_a*1_1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97.5244094488189,&quot;left&quot;:-12.603228346456694,&quot;top&quot;:111.67559055118109,&quot;width&quot;:867.42085600124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2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84_2*l_h_f*1_1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97.5244094488189,&quot;left&quot;:-12.603228346456694,&quot;top&quot;:111.67559055118109,&quot;width&quot;:867.42085600124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内容，简明扼要地阐述您的观点。"/>
  <p:tag name="KSO_WM_UNIT_TEXT_FILL_FORE_SCHEMECOLOR_INDEX" val="1"/>
  <p:tag name="KSO_WM_UNIT_TEXT_FILL_TYPE" val="1"/>
</p:tagLst>
</file>

<file path=ppt/tags/tag248.xml><?xml version="1.0" encoding="utf-8"?>
<p:tagLst xmlns:p="http://schemas.openxmlformats.org/presentationml/2006/main">
  <p:tag name="TABLE_ENDDRAG_ORIGIN_RECT" val="290*357"/>
  <p:tag name="TABLE_ENDDRAG_RECT" val="284*133*290*357"/>
</p:tagLst>
</file>

<file path=ppt/tags/tag249.xml><?xml version="1.0" encoding="utf-8"?>
<p:tagLst xmlns:p="http://schemas.openxmlformats.org/presentationml/2006/main">
  <p:tag name="TABLE_ENDDRAG_ORIGIN_RECT" val="364*427"/>
  <p:tag name="TABLE_ENDDRAG_RECT" val="580*88*364*427"/>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ID" val="diagram20231784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84"/>
  <p:tag name="KSO_WM_SLIDE_TYPE" val="text"/>
  <p:tag name="KSO_WM_SLIDE_SUBTYPE" val="diag"/>
  <p:tag name="KSO_WM_SLIDE_SIZE" val="851.132*388.3"/>
  <p:tag name="KSO_WM_SLIDE_POSITION" val="54.7968*105.7"/>
  <p:tag name="KSO_WM_SLIDE_LAYOUT" val="a_l"/>
  <p:tag name="KSO_WM_SLIDE_LAYOUT_CNT" val="1_1"/>
  <p:tag name="KSO_WM_SPECIAL_SOURCE" val="bdnull"/>
  <p:tag name="KSO_WM_DIAGRAM_GROUP_CODE" val="l1-1"/>
  <p:tag name="KSO_WM_SLIDE_DIAGTYPE" val="l"/>
</p:tagLst>
</file>

<file path=ppt/tags/tag251.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52.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84_2*l_h_a*1_2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51.85,&quot;top&quot;:105.71996673343683,&quot;width&quot;:854.067627654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2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84_2*l_h_f*1_2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51.85,&quot;top&quot;:105.71996673343683,&quot;width&quot;:854.0676276547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内容，简明扼要地阐述您的观点。"/>
  <p:tag name="KSO_WM_UNIT_TEXT_FILL_FORE_SCHEMECOLOR_INDEX" val="1"/>
  <p:tag name="KSO_WM_UNIT_TEXT_FILL_TYPE" val="1"/>
</p:tagLst>
</file>

<file path=ppt/tags/tag255.xml><?xml version="1.0" encoding="utf-8"?>
<p:tagLst xmlns:p="http://schemas.openxmlformats.org/presentationml/2006/main">
  <p:tag name="TABLE_ENDDRAG_ORIGIN_RECT" val="571*347"/>
  <p:tag name="TABLE_ENDDRAG_RECT" val="322*130*571*347"/>
</p:tagLst>
</file>

<file path=ppt/tags/tag256.xml><?xml version="1.0" encoding="utf-8"?>
<p:tagLst xmlns:p="http://schemas.openxmlformats.org/presentationml/2006/main">
  <p:tag name="KSO_WM_SLIDE_ID" val="diagram20231784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84"/>
  <p:tag name="KSO_WM_SLIDE_TYPE" val="text"/>
  <p:tag name="KSO_WM_SLIDE_SUBTYPE" val="diag"/>
  <p:tag name="KSO_WM_SLIDE_SIZE" val="851.132*388.3"/>
  <p:tag name="KSO_WM_SLIDE_POSITION" val="54.7968*105.7"/>
  <p:tag name="KSO_WM_SLIDE_LAYOUT" val="a_l"/>
  <p:tag name="KSO_WM_SLIDE_LAYOUT_CNT" val="1_1"/>
  <p:tag name="KSO_WM_SPECIAL_SOURCE" val="bdnull"/>
  <p:tag name="KSO_WM_DIAGRAM_GROUP_CODE" val="l1-1"/>
  <p:tag name="KSO_WM_SLIDE_DIAGTYPE" val="l"/>
</p:tagLst>
</file>

<file path=ppt/tags/tag257.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58.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84_2*l_h_a*1_3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17.28425196850385,&quot;top&quot;:105.71996673343683,&quot;width&quot;:888.63337568628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84_2*l_h_f*1_3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17.28425196850385,&quot;top&quot;:105.71996673343683,&quot;width&quot;:888.63337568628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简明扼要地阐述您的观点。"/>
  <p:tag name="KSO_WM_UNIT_TEXT_FILL_FORE_SCHEMECOLOR_INDEX" val="1"/>
  <p:tag name="KSO_WM_UNIT_TEXT_FILL_TYPE" val="1"/>
</p:tagLst>
</file>

<file path=ppt/tags/tag261.xml><?xml version="1.0" encoding="utf-8"?>
<p:tagLst xmlns:p="http://schemas.openxmlformats.org/presentationml/2006/main">
  <p:tag name="TABLE_ENDDRAG_ORIGIN_RECT" val="573*191"/>
  <p:tag name="TABLE_ENDDRAG_RECT" val="244*108*573*191"/>
</p:tagLst>
</file>

<file path=ppt/tags/tag262.xml><?xml version="1.0" encoding="utf-8"?>
<p:tagLst xmlns:p="http://schemas.openxmlformats.org/presentationml/2006/main">
  <p:tag name="TABLE_ENDDRAG_ORIGIN_RECT" val="573*111"/>
  <p:tag name="TABLE_ENDDRAG_RECT" val="244*299*573*111"/>
</p:tagLst>
</file>

<file path=ppt/tags/tag263.xml><?xml version="1.0" encoding="utf-8"?>
<p:tagLst xmlns:p="http://schemas.openxmlformats.org/presentationml/2006/main">
  <p:tag name="KSO_WM_SLIDE_ID" val="diagram20231784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84"/>
  <p:tag name="KSO_WM_SLIDE_TYPE" val="text"/>
  <p:tag name="KSO_WM_SLIDE_SUBTYPE" val="diag"/>
  <p:tag name="KSO_WM_SLIDE_SIZE" val="851.132*388.3"/>
  <p:tag name="KSO_WM_SLIDE_POSITION" val="54.7968*105.7"/>
  <p:tag name="KSO_WM_SLIDE_LAYOUT" val="a_l"/>
  <p:tag name="KSO_WM_SLIDE_LAYOUT_CNT" val="1_1"/>
  <p:tag name="KSO_WM_SPECIAL_SOURCE" val="bdnull"/>
  <p:tag name="KSO_WM_DIAGRAM_GROUP_CODE" val="l1-1"/>
  <p:tag name="KSO_WM_SLIDE_DIAGTYPE" val="l"/>
</p:tagLst>
</file>

<file path=ppt/tags/tag264.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65.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66.xml><?xml version="1.0" encoding="utf-8"?>
<p:tagLst xmlns:p="http://schemas.openxmlformats.org/presentationml/2006/main">
  <p:tag name="TABLE_ENDDRAG_ORIGIN_RECT" val="581*300"/>
  <p:tag name="TABLE_ENDDRAG_RECT" val="255*98*581*300"/>
</p:tagLst>
</file>

<file path=ppt/tags/tag26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84_2*l_h_a*1_3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17.28425196850385,&quot;top&quot;:105.71996673343683,&quot;width&quot;:888.63337568628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Lst>
</file>

<file path=ppt/tags/tag2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84_2*l_h_f*1_3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17.28425196850385,&quot;top&quot;:105.71996673343683,&quot;width&quot;:888.63337568628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简明扼要地阐述您的观点。根据需要可酌情增减文字，以便观者准确地理解您传达的思想。单击此处添加文本，简明扼要地阐述您的观点。"/>
  <p:tag name="KSO_WM_UNIT_TEXT_FILL_FORE_SCHEMECOLOR_INDEX" val="1"/>
  <p:tag name="KSO_WM_UNIT_TEXT_FILL_TYPE" val="1"/>
</p:tagLst>
</file>

<file path=ppt/tags/tag269.xml><?xml version="1.0" encoding="utf-8"?>
<p:tagLst xmlns:p="http://schemas.openxmlformats.org/presentationml/2006/main">
  <p:tag name="KSO_WM_SLIDE_ID" val="diagram20231784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84"/>
  <p:tag name="KSO_WM_SLIDE_TYPE" val="text"/>
  <p:tag name="KSO_WM_SLIDE_SUBTYPE" val="diag"/>
  <p:tag name="KSO_WM_SLIDE_SIZE" val="851.132*388.3"/>
  <p:tag name="KSO_WM_SLIDE_POSITION" val="54.7968*105.7"/>
  <p:tag name="KSO_WM_SLIDE_LAYOUT" val="a_l"/>
  <p:tag name="KSO_WM_SLIDE_LAYOUT_CNT" val="1_1"/>
  <p:tag name="KSO_WM_SPECIAL_SOURCE" val="bdnull"/>
  <p:tag name="KSO_WM_DIAGRAM_GROUP_CODE" val="l1-1"/>
  <p:tag name="KSO_WM_SLIDE_DIAGTYPE" val="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TYPE" val="a"/>
  <p:tag name="KSO_WM_UNIT_INDEX" val="1"/>
  <p:tag name="KSO_WM_BEAUTIFY_FLAG" val="#wm#"/>
  <p:tag name="KSO_WM_TAG_VERSION" val="3.0"/>
  <p:tag name="KSO_WM_TEMPLATE_NEED_RESERVE" val="1"/>
  <p:tag name="KSO_WM_TEMPLATE_INDEX" val="084321"/>
  <p:tag name="KSO_WM_TEMPLATE_CATEGORY" val="custom"/>
  <p:tag name="KSO_WM_UNIT_ID" val="custom084321_8*a*1"/>
  <p:tag name="KSO_WM_UNIT_LAYERLEVEL" val="1"/>
</p:tagLst>
</file>

<file path=ppt/tags/tag271.xml><?xml version="1.0" encoding="utf-8"?>
<p:tagLst xmlns:p="http://schemas.openxmlformats.org/presentationml/2006/main">
  <p:tag name="KSO_WM_UNIT_TYPE" val="i"/>
  <p:tag name="KSO_WM_DECORATE_TYPE" val="i_bg"/>
  <p:tag name="KSO_WM_UNIT_INDEX" val="1"/>
  <p:tag name="KSO_WM_BEAUTIFY_FLAG" val="#wm#"/>
  <p:tag name="KSO_WM_TAG_VERSION" val="3.0"/>
  <p:tag name="KSO_WM_TEMPLATE_NEED_RESERVE" val="1"/>
  <p:tag name="LAYOUTZORDER" val="3"/>
  <p:tag name="KSO_WM_TEMPLATE_INDEX" val="084321"/>
  <p:tag name="KSO_WM_TEMPLATE_CATEGORY" val="custom"/>
  <p:tag name="KSO_WM_UNIT_ID" val="custom084321_8*i*1"/>
  <p:tag name="KSO_WM_UNIT_LAYERLEVEL" val="1"/>
</p:tagLst>
</file>

<file path=ppt/tags/tag272.xml><?xml version="1.0" encoding="utf-8"?>
<p:tagLst xmlns:p="http://schemas.openxmlformats.org/presentationml/2006/main">
  <p:tag name="KSO_WM_UNIT_TYPE" val="i"/>
  <p:tag name="KSO_WM_DECORATE_TYPE" val="i_bg"/>
  <p:tag name="KSO_WM_UNIT_INDEX" val="2"/>
  <p:tag name="KSO_WM_BEAUTIFY_FLAG" val="#wm#"/>
  <p:tag name="KSO_WM_TAG_VERSION" val="3.0"/>
  <p:tag name="KSO_WM_TEMPLATE_NEED_RESERVE" val="1"/>
  <p:tag name="LAYOUTZORDER" val="4"/>
  <p:tag name="KSO_WM_TEMPLATE_INDEX" val="084321"/>
  <p:tag name="KSO_WM_TEMPLATE_CATEGORY" val="custom"/>
  <p:tag name="KSO_WM_UNIT_ID" val="custom084321_8*i*2"/>
  <p:tag name="KSO_WM_UNIT_LAYERLEVEL" val="1"/>
</p:tagLst>
</file>

<file path=ppt/tags/tag27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custom084321_8*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084321"/>
  <p:tag name="KSO_WM_TEMPLATE_CATEGORY" val="custom"/>
</p:tagLst>
</file>

<file path=ppt/tags/tag274.xml><?xml version="1.0" encoding="utf-8"?>
<p:tagLst xmlns:p="http://schemas.openxmlformats.org/presentationml/2006/main">
  <p:tag name="KSO_WM_SLIDE_TYPE" val="text"/>
  <p:tag name="KSO_WM_TEMPLATE_SUBCATEGORY" val="29"/>
  <p:tag name="KSO_WM_TEMPLATE_COLOR_TYPE" val="0"/>
  <p:tag name="KSO_WM_TAG_VERSION" val="3.0"/>
  <p:tag name="KSO_WM_TEMPLATE_PLACEHOLDER_POS" val="220,33.75,924,442.5"/>
  <p:tag name="KSO_WM_SLIDE_SUBTYPE" val="pureTxt"/>
  <p:tag name="KSO_WM_SLIDE_ITEM_CNT" val="0"/>
  <p:tag name="KSO_WM_TEMPLATE_INDEX" val="084321"/>
  <p:tag name="KSO_WM_SLIDE_THEME_ID" val="20240387"/>
  <p:tag name="KSO_WM_SLIDE_INDEX" val="8"/>
  <p:tag name="KSO_WM_BEAUTIFY_FLAG" val="#wm#"/>
  <p:tag name="KSO_WM_TEMPLATE_CATEGORY" val="custom"/>
  <p:tag name="KSO_WM_SLIDE_ID" val="custom084321_8"/>
  <p:tag name="KSO_WM_SLIDE_LAYOUT" val="a_f_i"/>
  <p:tag name="KSO_WM_SLIDE_LAYOUT_CNT" val="1_1_2"/>
  <p:tag name="RESOURCE_RECORD_KEY" val="{&quot;13&quot;:[4364912,4364957],&quot;65&quot;:[84321]}"/>
</p:tagLst>
</file>

<file path=ppt/tags/tag275.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76.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25.95,&quot;top&quot;:90.49653543307086,&quot;width&quot;:89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1_1"/>
  <p:tag name="KSO_WM_UNIT_ID" val="diagram20233329_2*l_h_a*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Lst>
</file>

<file path=ppt/tags/tag27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25.95,&quot;top&quot;:90.49653543307086,&quot;width&quot;:89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1_1"/>
  <p:tag name="KSO_WM_UNIT_ID" val="diagram20233329_2*l_h_f*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Lst>
</file>

<file path=ppt/tags/tag2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25.95,&quot;top&quot;:90.49653543307086,&quot;width&quot;:89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2_1"/>
  <p:tag name="KSO_WM_UNIT_ID" val="diagram20233329_2*l_h_a*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25.95,&quot;top&quot;:90.49653543307086,&quot;width&quot;:89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2_1"/>
  <p:tag name="KSO_WM_UNIT_ID" val="diagram20233329_2*l_h_f*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观点。可酌情增减文字，以便观者准确地理解您传达的思想。"/>
  <p:tag name="KSO_WM_UNIT_TEXT_FILL_FORE_SCHEMECOLOR_INDEX" val="1"/>
  <p:tag name="KSO_WM_UNIT_TEXT_FILL_TYPE" val="1"/>
</p:tagLst>
</file>

<file path=ppt/tags/tag2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25.95,&quot;top&quot;:90.49653543307086,&quot;width&quot;:89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3_1"/>
  <p:tag name="KSO_WM_UNIT_ID" val="diagram20233329_2*l_h_a*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Lst>
</file>

<file path=ppt/tags/tag2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25.95,&quot;top&quot;:90.49653543307086,&quot;width&quot;:89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3_1"/>
  <p:tag name="KSO_WM_UNIT_ID" val="diagram20233329_2*l_h_f*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Lst>
</file>

<file path=ppt/tags/tag283.xml><?xml version="1.0" encoding="utf-8"?>
<p:tagLst xmlns:p="http://schemas.openxmlformats.org/presentationml/2006/main">
  <p:tag name="TABLE_ENDDRAG_ORIGIN_RECT" val="428*159"/>
  <p:tag name="TABLE_ENDDRAG_RECT" val="502*306*428*159"/>
</p:tagLst>
</file>

<file path=ppt/tags/tag284.xml><?xml version="1.0" encoding="utf-8"?>
<p:tagLst xmlns:p="http://schemas.openxmlformats.org/presentationml/2006/main">
  <p:tag name="KSO_WM_SLIDE_ID" val="diagram2023332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2.289*387.858"/>
  <p:tag name="KSO_WM_SLIDE_POSITION" val="83.1354*130.947"/>
  <p:tag name="KSO_WM_DIAGRAM_GROUP_CODE" val="l1-1"/>
  <p:tag name="KSO_WM_SLIDE_DIAGTYPE" val="l"/>
  <p:tag name="KSO_WM_TAG_VERSION" val="3.0"/>
  <p:tag name="KSO_WM_BEAUTIFY_FLAG" val="#wm#"/>
  <p:tag name="KSO_WM_TEMPLATE_CATEGORY" val="diagram"/>
  <p:tag name="KSO_WM_TEMPLATE_INDEX" val="20233329"/>
  <p:tag name="KSO_WM_SLIDE_LAYOUT" val="a_l"/>
  <p:tag name="KSO_WM_SLIDE_LAYOUT_CNT" val="1_1"/>
</p:tagLst>
</file>

<file path=ppt/tags/tag285.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86.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87.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11.3,&quot;top&quot;:94.54511475570561,&quot;width&quot;:473.6}"/>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88.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11.3,&quot;top&quot;:94.54511475570561,&quot;width&quot;:473.6}"/>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289.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11.3,&quot;top&quot;:94.54511475570561,&quot;width&quot;:473.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11.3,&quot;top&quot;:94.54511475570561,&quot;width&quot;:473.6}"/>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91.xml><?xml version="1.0" encoding="utf-8"?>
<p:tagLst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11.3,&quot;top&quot;:94.54511475570561,&quot;width&quot;:473.6}"/>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292.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11.3,&quot;top&quot;:94.54511475570561,&quot;width&quot;:473.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293.xml><?xml version="1.0" encoding="utf-8"?>
<p:tagLst xmlns:p="http://schemas.openxmlformats.org/presentationml/2006/main">
  <p:tag name="TABLE_ENDDRAG_ORIGIN_RECT" val="405*156"/>
  <p:tag name="TABLE_ENDDRAG_RECT" val="498*165*405*156"/>
</p:tagLst>
</file>

<file path=ppt/tags/tag294.xml><?xml version="1.0" encoding="utf-8"?>
<p:tagLst xmlns:p="http://schemas.openxmlformats.org/presentationml/2006/main">
  <p:tag name="TABLE_ENDDRAG_ORIGIN_RECT" val="405*146"/>
  <p:tag name="TABLE_ENDDRAG_RECT" val="527*349*405*146"/>
</p:tagLst>
</file>

<file path=ppt/tags/tag29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5387*108.231"/>
  <p:tag name="KSO_WM_SLIDE_LAYOUT" val="a_d_l"/>
  <p:tag name="KSO_WM_SLIDE_LAYOUT_CNT" val="1_1_1"/>
  <p:tag name="KSO_WM_SPECIAL_SOURCE" val="bdnull"/>
  <p:tag name="KSO_WM_DIAGRAM_GROUP_CODE" val="l1-1"/>
  <p:tag name="KSO_WM_SLIDE_DIAGTYPE" val="l"/>
  <p:tag name="KSO_WM_TEMPLATE_INDEX" val="20231717"/>
  <p:tag name="KSO_WM_TEMPLATE_SUBCATEGORY" val="0"/>
  <p:tag name="KSO_WM_SLIDE_INDEX" val="1"/>
  <p:tag name="KSO_WM_TAG_VERSION" val="3.0"/>
  <p:tag name="KSO_WM_SLIDE_ID" val="custom20231717_1"/>
  <p:tag name="KSO_WM_SLIDE_ITEM_CNT" val="4"/>
</p:tagLst>
</file>

<file path=ppt/tags/tag296.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7*i*2"/>
  <p:tag name="KSO_WM_UNIT_LAYERLEVEL" val="1"/>
</p:tagLst>
</file>

<file path=ppt/tags/tag297.xml><?xml version="1.0" encoding="utf-8"?>
<p:tagLst xmlns:p="http://schemas.openxmlformats.org/presentationml/2006/main">
  <p:tag name="KSO_WM_UNIT_TYPE" val="a"/>
  <p:tag name="KSO_WM_UNIT_INDEX" val="1"/>
  <p:tag name="KSO_WM_UNIT_SUBTYPE" val=""/>
  <p:tag name="KSO_WM_UNIT_PRESET_TEXT" val="添加章节标题"/>
  <p:tag name="KSO_WM_UNIT_ID" val="custom084321_7*a*1"/>
  <p:tag name="KSO_WM_BEAUTIFY_FLAG" val="#wm#"/>
  <p:tag name="KSO_WM_TAG_VERSION" val="3.0"/>
  <p:tag name="KSO_WM_UNIT_LAYERLEVEL" val="1"/>
  <p:tag name="KSO_WM_TEMPLATE_INDEX" val="084321"/>
  <p:tag name="KSO_WM_TEMPLATE_CATEGORY" val="custom"/>
</p:tagLst>
</file>

<file path=ppt/tags/tag298.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7*i*1"/>
  <p:tag name="KSO_WM_UNIT_LAYERLEVEL" val="1"/>
</p:tagLst>
</file>

<file path=ppt/tags/tag299.xml><?xml version="1.0" encoding="utf-8"?>
<p:tagLst xmlns:p="http://schemas.openxmlformats.org/presentationml/2006/main">
  <p:tag name="KSO_WM_SLIDE_TYPE" val="sectionTitle"/>
  <p:tag name="KSO_WM_TEMPLATE_INDEX" val="084321"/>
  <p:tag name="KSO_WM_SLIDE_THEME_ID" val="20236935"/>
  <p:tag name="KSO_WM_SLIDE_INDEX" val="7"/>
  <p:tag name="KSO_WM_BEAUTIFY_FLAG" val="#wm#"/>
  <p:tag name="KSO_WM_TEMPLATE_CATEGORY" val="custom"/>
  <p:tag name="KSO_WM_TEMPLATE_SUBCATEGORY" val="29"/>
  <p:tag name="KSO_WM_TAG_VERSION" val="3.0"/>
  <p:tag name="KSO_WM_TEMPLATE_COLOR_TYPE" val="0"/>
  <p:tag name="KSO_WM_SLIDE_SUBTYPE" val="pureTxt"/>
  <p:tag name="KSO_WM_SLIDE_ID" val="custom084321_7"/>
  <p:tag name="KSO_WM_SLIDE_LAYOUT" val="a_e_i"/>
  <p:tag name="KSO_WM_SLIDE_LAYOUT_CNT" val="1_1_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301.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302.xml><?xml version="1.0" encoding="utf-8"?>
<p:tagLst xmlns:p="http://schemas.openxmlformats.org/presentationml/2006/main">
  <p:tag name="KSO_WM_SLIDE_ID" val="custom20232484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2484"/>
  <p:tag name="KSO_WM_SLIDE_TYPE" val="text"/>
  <p:tag name="KSO_WM_SLIDE_SUBTYPE" val="picTxt"/>
  <p:tag name="KSO_WM_SLIDE_SIZE" val="746*95.95"/>
  <p:tag name="KSO_WM_SLIDE_POSITION" val="120.25*376.775"/>
  <p:tag name="KSO_WM_SLIDE_LAYOUT" val="a_d_l"/>
  <p:tag name="KSO_WM_SLIDE_LAYOUT_CNT" val="1_1_1"/>
  <p:tag name="KSO_WM_SPECIAL_SOURCE" val="bdnull"/>
  <p:tag name="KSO_WM_DIAGRAM_GROUP_CODE" val="l1-1"/>
  <p:tag name="KSO_WM_SLIDE_DIAGTYPE" val="l"/>
</p:tagLst>
</file>

<file path=ppt/tags/tag303.xml><?xml version="1.0" encoding="utf-8"?>
<p:tagLst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304.xml><?xml version="1.0" encoding="utf-8"?>
<p:tagLst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305.xml><?xml version="1.0" encoding="utf-8"?>
<p:tagLst xmlns:p="http://schemas.openxmlformats.org/presentationml/2006/main">
  <p:tag name="KSO_WM_SLIDE_ID" val="custom20232484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2484"/>
  <p:tag name="KSO_WM_SLIDE_TYPE" val="text"/>
  <p:tag name="KSO_WM_SLIDE_SUBTYPE" val="picTxt"/>
  <p:tag name="KSO_WM_SLIDE_SIZE" val="746*95.95"/>
  <p:tag name="KSO_WM_SLIDE_POSITION" val="120.25*376.775"/>
  <p:tag name="KSO_WM_SLIDE_LAYOUT" val="a_d_l"/>
  <p:tag name="KSO_WM_SLIDE_LAYOUT_CNT" val="1_1_1"/>
  <p:tag name="KSO_WM_SPECIAL_SOURCE" val="bdnull"/>
  <p:tag name="KSO_WM_DIAGRAM_GROUP_CODE" val="l1-1"/>
  <p:tag name="KSO_WM_SLIDE_DIAGTYPE" val="l"/>
</p:tagLst>
</file>

<file path=ppt/tags/tag306.xml><?xml version="1.0" encoding="utf-8"?>
<p:tagLst xmlns:p="http://schemas.openxmlformats.org/presentationml/2006/main">
  <p:tag name="KSO_WM_UNIT_ID" val="custom47_9**"/>
  <p:tag name="KSO_WM_BEAUTIFY_FLAG" val="#wm#"/>
  <p:tag name="KSO_WM_TAG_VERSION" val="3.0"/>
  <p:tag name="KSO_WM_UNIT_LAYERLEVEL" val="1"/>
  <p:tag name="KSO_WM_TEMPLATE_INDEX" val="47"/>
  <p:tag name="KSO_WM_TEMPLATE_CATEGORY" val="custom"/>
</p:tagLst>
</file>

<file path=ppt/tags/tag307.xml><?xml version="1.0" encoding="utf-8"?>
<p:tagLst xmlns:p="http://schemas.openxmlformats.org/presentationml/2006/main">
  <p:tag name="KSO_WM_UNIT_TYPE" val="f"/>
  <p:tag name="KSO_WM_UNIT_SUBTYPE" val="a"/>
  <p:tag name="KSO_WM_UNIT_INDEX" val="1"/>
  <p:tag name="KSO_WM_BEAUTIFY_FLAG" val="#wm#"/>
  <p:tag name="KSO_WM_TAG_VERSION" val="3.0"/>
  <p:tag name="KSO_WM_TEMPLATE_INDEX" val="47"/>
  <p:tag name="KSO_WM_TEMPLATE_CATEGORY" val="custom"/>
  <p:tag name="KSO_WM_UNIT_ID" val="custom47_9*f*1"/>
  <p:tag name="KSO_WM_UNIT_LAYERLEVEL" val="1"/>
</p:tagLst>
</file>

<file path=ppt/tags/tag308.xml><?xml version="1.0" encoding="utf-8"?>
<p:tagLst xmlns:p="http://schemas.openxmlformats.org/presentationml/2006/main">
  <p:tag name="KSO_WM_UNIT_TYPE" val="i"/>
  <p:tag name="KSO_WM_DECORATE_TYPE" val="i_bg"/>
  <p:tag name="KSO_WM_UNIT_INDEX" val="2"/>
  <p:tag name="KSO_WM_BEAUTIFY_FLAG" val="#wm#"/>
  <p:tag name="KSO_WM_TAG_VERSION" val="3.0"/>
  <p:tag name="KSO_WM_TEMPLATE_INDEX" val="47"/>
  <p:tag name="KSO_WM_TEMPLATE_CATEGORY" val="custom"/>
  <p:tag name="KSO_WM_UNIT_ID" val="custom47_9*i*2"/>
  <p:tag name="KSO_WM_UNIT_LAYERLEVEL" val="1"/>
</p:tagLst>
</file>

<file path=ppt/tags/tag309.xml><?xml version="1.0" encoding="utf-8"?>
<p:tagLst xmlns:p="http://schemas.openxmlformats.org/presentationml/2006/main">
  <p:tag name="KSO_WM_UNIT_TYPE" val="i"/>
  <p:tag name="KSO_WM_DECORATE_TYPE" val="i_cd"/>
  <p:tag name="KSO_WM_UNIT_INDEX" val="1"/>
  <p:tag name="KSO_WM_BEAUTIFY_FLAG" val="#wm#"/>
  <p:tag name="KSO_WM_TAG_VERSION" val="3.0"/>
  <p:tag name="KSO_WM_TEMPLATE_INDEX" val="47"/>
  <p:tag name="KSO_WM_TEMPLATE_CATEGORY" val="custom"/>
  <p:tag name="KSO_WM_UNIT_ID" val="custom47_9*i*1"/>
  <p:tag name="KSO_WM_UNIT_LAYERLEVEL"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TYPE" val="d"/>
  <p:tag name="KSO_WM_UNIT_INDEX" val="1"/>
  <p:tag name="KSO_WM_BEAUTIFY_FLAG" val="#wm#"/>
  <p:tag name="KSO_WM_TAG_VERSION" val="3.0"/>
  <p:tag name="KSO_WM_TEMPLATE_INDEX" val="47"/>
  <p:tag name="KSO_WM_TEMPLATE_CATEGORY" val="custom"/>
  <p:tag name="KSO_WM_UNIT_ID" val="custom47_9*d*1"/>
  <p:tag name="KSO_WM_UNIT_LAYERLEVEL" val="1"/>
</p:tagLst>
</file>

<file path=ppt/tags/tag311.xml><?xml version="1.0" encoding="utf-8"?>
<p:tagLst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9*a*1"/>
  <p:tag name="KSO_WM_UNIT_LAYERLEVEL" val="1"/>
</p:tagLst>
</file>

<file path=ppt/tags/tag312.xml><?xml version="1.0" encoding="utf-8"?>
<p:tagLst xmlns:p="http://schemas.openxmlformats.org/presentationml/2006/main">
  <p:tag name="KSO_WM_UNIT_TYPE" val="i"/>
  <p:tag name="KSO_WM_DECORATE_TYPE" val="i_bg"/>
  <p:tag name="KSO_WM_UNIT_INDEX" val="3"/>
  <p:tag name="KSO_WM_BEAUTIFY_FLAG" val="#wm#"/>
  <p:tag name="KSO_WM_TAG_VERSION" val="3.0"/>
  <p:tag name="KSO_WM_TEMPLATE_INDEX" val="47"/>
  <p:tag name="KSO_WM_TEMPLATE_CATEGORY" val="custom"/>
  <p:tag name="KSO_WM_UNIT_ID" val="custom47_9*i*3"/>
  <p:tag name="KSO_WM_UNIT_LAYERLEVEL" val="1"/>
</p:tagLst>
</file>

<file path=ppt/tags/tag313.xml><?xml version="1.0" encoding="utf-8"?>
<p:tagLst xmlns:p="http://schemas.openxmlformats.org/presentationml/2006/main">
  <p:tag name="KSO_WM_SLIDE_TYPE" val="endPage"/>
  <p:tag name="KSO_WM_TEMPLATE_SUBCATEGORY" val="29"/>
  <p:tag name="KSO_WM_TEMPLATE_COLOR_TYPE" val="0"/>
  <p:tag name="KSO_WM_TAG_VERSION" val="3.0"/>
  <p:tag name="KSO_WM_TEMPLATE_PLACEHOLDER_POS" val="94,33.75,876,322.5"/>
  <p:tag name="KSO_WM_SLIDE_SUBTYPE" val="pureTxt"/>
  <p:tag name="KSO_WM_SLIDE_ITEM_CNT" val="0"/>
  <p:tag name="KSO_WM_TEMPLATE_INDEX" val="47"/>
  <p:tag name="KSO_WM_SLIDE_THEME_ID" val="20234912"/>
  <p:tag name="KSO_WM_SLIDE_INDEX" val="9"/>
  <p:tag name="KSO_WM_BEAUTIFY_FLAG" val="#wm#"/>
  <p:tag name="KSO_WM_TEMPLATE_CATEGORY" val="custom"/>
  <p:tag name="KSO_WM_SLIDE_ID" val="custom47_9"/>
  <p:tag name="KSO_WM_SLIDE_LAYOUT" val="_a_d_f_i"/>
  <p:tag name="KSO_WM_SLIDE_LAYOUT_CNT" val="1_1_1_1_3"/>
</p:tagLst>
</file>

<file path=ppt/tags/tag314.xml><?xml version="1.0" encoding="utf-8"?>
<p:tagLst xmlns:p="http://schemas.openxmlformats.org/presentationml/2006/main">
  <p:tag name="KSO_WM_PRESENTATION_SOURCE" val="WPPAIGeneratePPT"/>
  <p:tag name="RESOURCE_RECORD_KEY" val="{&quot;13&quot;:[4364912,4364957],&quot;65&quot;:[84321]}"/>
  <p:tag name="commondata" val="eyJoZGlkIjoiOTc3M2Y5NzIzMDFlZjAyY2Q4Njk5ODkyYjFjNzBiNTQifQ=="/>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64.xml><?xml version="1.0" encoding="utf-8"?>
<p:tagLst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65.xml><?xml version="1.0" encoding="utf-8"?>
<p:tagLst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66.xml><?xml version="1.0" encoding="utf-8"?>
<p:tagLst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67.xml><?xml version="1.0" encoding="utf-8"?>
<p:tagLst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68.xml><?xml version="1.0" encoding="utf-8"?>
<p:tagLst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69.xml><?xml version="1.0" encoding="utf-8"?>
<p:tagLst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1.xml><?xml version="1.0" encoding="utf-8"?>
<p:tagLst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2.xml><?xml version="1.0" encoding="utf-8"?>
<p:tagLst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3.xml><?xml version="1.0" encoding="utf-8"?>
<p:tagLst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74.xml><?xml version="1.0" encoding="utf-8"?>
<p:tagLst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75.xml><?xml version="1.0" encoding="utf-8"?>
<p:tagLst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76.xml><?xml version="1.0" encoding="utf-8"?>
<p:tagLst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77.xml><?xml version="1.0" encoding="utf-8"?>
<p:tagLst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78.xml><?xml version="1.0" encoding="utf-8"?>
<p:tagLst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79.xml><?xml version="1.0" encoding="utf-8"?>
<p:tagLst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1.xml><?xml version="1.0" encoding="utf-8"?>
<p:tagLst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2.xml><?xml version="1.0" encoding="utf-8"?>
<p:tagLst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3.xml><?xml version="1.0" encoding="utf-8"?>
<p:tagLst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4.xml><?xml version="1.0" encoding="utf-8"?>
<p:tagLst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85.xml><?xml version="1.0" encoding="utf-8"?>
<p:tagLst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86.xml><?xml version="1.0" encoding="utf-8"?>
<p:tagLst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87.xml><?xml version="1.0" encoding="utf-8"?>
<p:tagLst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88.xml><?xml version="1.0" encoding="utf-8"?>
<p:tagLst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89.xml><?xml version="1.0" encoding="utf-8"?>
<p:tagLst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1.xml><?xml version="1.0" encoding="utf-8"?>
<p:tagLst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2.xml><?xml version="1.0" encoding="utf-8"?>
<p:tagLst xmlns:p="http://schemas.openxmlformats.org/presentationml/2006/main">
  <p:tag name="KSO_WM_UNIT_ID" val="_6**"/>
  <p:tag name="KSO_WM_BEAUTIFY_FLAG" val="#wm#"/>
  <p:tag name="KSO_WM_TAG_VERSION" val="3.0"/>
  <p:tag name="KSO_WM_UNIT_LAYERLEVEL" val="1"/>
  <p:tag name="KSO_WM_TEMPLATE_INDEX" val="47"/>
  <p:tag name="KSO_WM_TEMPLATE_CATEGORY" val="custom"/>
</p:tagLst>
</file>

<file path=ppt/tags/tag93.xml><?xml version="1.0" encoding="utf-8"?>
<p:tagLst xmlns:p="http://schemas.openxmlformats.org/presentationml/2006/main">
  <p:tag name="KSO_WM_UNIT_ID" val="_6**"/>
  <p:tag name="KSO_WM_BEAUTIFY_FLAG" val="#wm#"/>
  <p:tag name="KSO_WM_TAG_VERSION" val="3.0"/>
  <p:tag name="KSO_WM_UNIT_LAYERLEVEL" val="1"/>
  <p:tag name="KSO_WM_TEMPLATE_INDEX" val="47"/>
  <p:tag name="KSO_WM_TEMPLATE_CATEGORY" val="custom"/>
</p:tagLst>
</file>

<file path=ppt/tags/tag94.xml><?xml version="1.0" encoding="utf-8"?>
<p:tagLst xmlns:p="http://schemas.openxmlformats.org/presentationml/2006/main">
  <p:tag name="KSO_WM_UNIT_ID" val="_6**"/>
  <p:tag name="KSO_WM_BEAUTIFY_FLAG" val="#wm#"/>
  <p:tag name="KSO_WM_TAG_VERSION" val="3.0"/>
  <p:tag name="KSO_WM_UNIT_LAYERLEVEL" val="1"/>
  <p:tag name="KSO_WM_TEMPLATE_INDEX" val="47"/>
  <p:tag name="KSO_WM_TEMPLATE_CATEGORY" val="custom"/>
</p:tagLst>
</file>

<file path=ppt/tags/tag95.xml><?xml version="1.0" encoding="utf-8"?>
<p:tagLst xmlns:p="http://schemas.openxmlformats.org/presentationml/2006/main">
  <p:tag name="KSO_WM_UNIT_ID" val="_6**"/>
  <p:tag name="KSO_WM_BEAUTIFY_FLAG" val="#wm#"/>
  <p:tag name="KSO_WM_TAG_VERSION" val="3.0"/>
  <p:tag name="KSO_WM_UNIT_LAYERLEVEL" val="1"/>
  <p:tag name="KSO_WM_TEMPLATE_INDEX" val="47"/>
  <p:tag name="KSO_WM_TEMPLATE_CATEGORY" val="custom"/>
</p:tagLst>
</file>

<file path=ppt/tags/tag96.xml><?xml version="1.0" encoding="utf-8"?>
<p:tagLst xmlns:p="http://schemas.openxmlformats.org/presentationml/2006/main">
  <p:tag name="KSO_WM_UNIT_ID" val="_7**"/>
  <p:tag name="KSO_WM_BEAUTIFY_FLAG" val="#wm#"/>
  <p:tag name="KSO_WM_TAG_VERSION" val="3.0"/>
  <p:tag name="KSO_WM_UNIT_LAYERLEVEL" val="1"/>
  <p:tag name="KSO_WM_TEMPLATE_INDEX" val="47"/>
  <p:tag name="KSO_WM_TEMPLATE_CATEGORY" val="custom"/>
</p:tagLst>
</file>

<file path=ppt/tags/tag97.xml><?xml version="1.0" encoding="utf-8"?>
<p:tagLst xmlns:p="http://schemas.openxmlformats.org/presentationml/2006/main">
  <p:tag name="KSO_WM_UNIT_ID" val="_7**"/>
  <p:tag name="KSO_WM_BEAUTIFY_FLAG" val="#wm#"/>
  <p:tag name="KSO_WM_TAG_VERSION" val="3.0"/>
  <p:tag name="KSO_WM_UNIT_LAYERLEVEL" val="1"/>
  <p:tag name="KSO_WM_TEMPLATE_INDEX" val="47"/>
  <p:tag name="KSO_WM_TEMPLATE_CATEGORY" val="custom"/>
</p:tagLst>
</file>

<file path=ppt/tags/tag98.xml><?xml version="1.0" encoding="utf-8"?>
<p:tagLst xmlns:p="http://schemas.openxmlformats.org/presentationml/2006/main">
  <p:tag name="KSO_WM_UNIT_ID" val="_7**"/>
  <p:tag name="KSO_WM_BEAUTIFY_FLAG" val="#wm#"/>
  <p:tag name="KSO_WM_TAG_VERSION" val="3.0"/>
  <p:tag name="KSO_WM_UNIT_LAYERLEVEL" val="1"/>
  <p:tag name="KSO_WM_TEMPLATE_INDEX" val="47"/>
  <p:tag name="KSO_WM_TEMPLATE_CATEGORY" val="custom"/>
</p:tagLst>
</file>

<file path=ppt/tags/tag99.xml><?xml version="1.0" encoding="utf-8"?>
<p:tagLst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楷体_GB2312"/>
        <a:ea typeface="黑体"/>
        <a:cs typeface=""/>
      </a:majorFont>
      <a:minorFont>
        <a:latin typeface="楷体_GB2312"/>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主题_2">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38942</Words>
  <Application>WPS 演示</Application>
  <PresentationFormat>宽屏</PresentationFormat>
  <Paragraphs>1584</Paragraphs>
  <Slides>30</Slides>
  <Notes>7</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30</vt:i4>
      </vt:variant>
    </vt:vector>
  </HeadingPairs>
  <TitlesOfParts>
    <vt:vector size="49" baseType="lpstr">
      <vt:lpstr>Arial</vt:lpstr>
      <vt:lpstr>宋体</vt:lpstr>
      <vt:lpstr>Wingdings</vt:lpstr>
      <vt:lpstr>Wingdings</vt:lpstr>
      <vt:lpstr>Calibri</vt:lpstr>
      <vt:lpstr>楷体_GB2312</vt:lpstr>
      <vt:lpstr>新宋体</vt:lpstr>
      <vt:lpstr>微软雅黑</vt:lpstr>
      <vt:lpstr>黑体</vt:lpstr>
      <vt:lpstr>Arial</vt:lpstr>
      <vt:lpstr>仿宋</vt:lpstr>
      <vt:lpstr>国标黑体</vt:lpstr>
      <vt:lpstr>Arial Unicode MS</vt:lpstr>
      <vt:lpstr>Inter</vt:lpstr>
      <vt:lpstr>ksdb</vt:lpstr>
      <vt:lpstr>仿宋_GB2312</vt:lpstr>
      <vt:lpstr>WPS</vt:lpstr>
      <vt:lpstr>11_Office 主题</vt:lpstr>
      <vt:lpstr>11_Office 主题_2</vt:lpstr>
      <vt:lpstr>PowerPoint 演示文稿</vt:lpstr>
      <vt:lpstr>1. Current Status of Global Rare Earth Development and Utilization  2. Development Policies for Rare Earth and Other Critical Minerals in the US and Europe  3. Global Trends in Rare Earth Development  4. Current Status and Development Trends of China’s Rare Earth Industry During the 15th Five-Year Plan Period  5. Proposals for the High-Quality Development of China’s Rare Earth Industry During the 15th Five-Year Plan Period</vt:lpstr>
      <vt:lpstr>1. Current Status of Global Rare Earth Development and Utilization</vt:lpstr>
      <vt:lpstr>PowerPoint 演示文稿</vt:lpstr>
      <vt:lpstr>PowerPoint 演示文稿</vt:lpstr>
      <vt:lpstr>PowerPoint 演示文稿</vt:lpstr>
      <vt:lpstr>PowerPoint 演示文稿</vt:lpstr>
      <vt:lpstr>PowerPoint 演示文稿</vt:lpstr>
      <vt:lpstr>PowerPoint 演示文稿</vt:lpstr>
      <vt:lpstr>2. Development Policies for Rare Earth and Other Critical Minerals in the US and Europe</vt:lpstr>
      <vt:lpstr>PowerPoint 演示文稿</vt:lpstr>
      <vt:lpstr>PowerPoint 演示文稿</vt:lpstr>
      <vt:lpstr>PowerPoint 演示文稿</vt:lpstr>
      <vt:lpstr>PowerPoint 演示文稿</vt:lpstr>
      <vt:lpstr>PowerPoint 演示文稿</vt:lpstr>
      <vt:lpstr>PowerPoint 演示文稿</vt:lpstr>
      <vt:lpstr>3. Global Trends in Rare Earth Development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 Policy Proposals for the High-Quality Development of China’s Rare Earth Industry During the 15th Five-Year Plan Period</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t</dc:creator>
  <cp:lastModifiedBy>pangw</cp:lastModifiedBy>
  <cp:revision>433</cp:revision>
  <dcterms:created xsi:type="dcterms:W3CDTF">2026-04-20T07:04:00Z</dcterms:created>
  <dcterms:modified xsi:type="dcterms:W3CDTF">2026-05-04T03:09:19Z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2DB3BC9BDA9D12E4E7CFE569282B8E1C_43</vt:lpwstr>
  </property>
</Properties>
</file>